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23"/>
  </p:notesMasterIdLst>
  <p:sldIdLst>
    <p:sldId id="256" r:id="rId3"/>
    <p:sldId id="257" r:id="rId4"/>
    <p:sldId id="258" r:id="rId5"/>
    <p:sldId id="267" r:id="rId6"/>
    <p:sldId id="273" r:id="rId7"/>
    <p:sldId id="268" r:id="rId8"/>
    <p:sldId id="278" r:id="rId9"/>
    <p:sldId id="279" r:id="rId10"/>
    <p:sldId id="269" r:id="rId11"/>
    <p:sldId id="274" r:id="rId12"/>
    <p:sldId id="270" r:id="rId13"/>
    <p:sldId id="271" r:id="rId14"/>
    <p:sldId id="272" r:id="rId15"/>
    <p:sldId id="259" r:id="rId16"/>
    <p:sldId id="275" r:id="rId17"/>
    <p:sldId id="276" r:id="rId18"/>
    <p:sldId id="277" r:id="rId19"/>
    <p:sldId id="280" r:id="rId20"/>
    <p:sldId id="265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82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Shap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1/22/2014 8:04 AM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Shap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hap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1/22/2014 8:04 AM</a:t>
            </a:fld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1/22/2014 8:04 AM</a:t>
            </a:fld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1/22/2014 8:04 AM</a:t>
            </a:fld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hape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hap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hap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Shap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hape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hap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12" name="Shap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Shap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Shap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hap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Shap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1/22/2014 8:04 AM</a:t>
            </a:fld>
            <a:endParaRPr lang="en-US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1/22/2014 8:04 AM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MISTAR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Graduation requirements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Janell Craig, Oakland Schools</a:t>
            </a:r>
          </a:p>
          <a:p>
            <a:r>
              <a:rPr lang="en-US" dirty="0" smtClean="0"/>
              <a:t>Thursday, January 23,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</a:t>
            </a:r>
            <a:r>
              <a:rPr lang="en-US" dirty="0" smtClean="0"/>
              <a:t>– Build Sums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5029200"/>
          </a:xfrm>
        </p:spPr>
        <p:txBody>
          <a:bodyPr/>
          <a:lstStyle/>
          <a:p>
            <a:r>
              <a:rPr lang="en-US" dirty="0" smtClean="0"/>
              <a:t>Sum Details – By Subject or Course: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Math: </a:t>
            </a:r>
            <a:r>
              <a:rPr lang="en-US" sz="2400" dirty="0" smtClean="0"/>
              <a:t>Count multiple attributes using conjunctions &amp; nesting: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sz="1100" dirty="0"/>
          </a:p>
          <a:p>
            <a:endParaRPr lang="en-US" sz="11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77926"/>
            <a:ext cx="3505200" cy="82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63776"/>
            <a:ext cx="3921814" cy="82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343400"/>
            <a:ext cx="37528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5324475"/>
            <a:ext cx="40100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414" y="4429125"/>
            <a:ext cx="39719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889" y="5391150"/>
            <a:ext cx="39909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3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</a:t>
            </a:r>
            <a:r>
              <a:rPr lang="en-US" dirty="0" smtClean="0"/>
              <a:t>- Build Eligibility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 </a:t>
            </a:r>
            <a:r>
              <a:rPr lang="en-US" dirty="0" smtClean="0"/>
              <a:t>Eligibility using sums created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Includes but not limited to aggregate </a:t>
            </a:r>
            <a:r>
              <a:rPr lang="en-US" dirty="0" smtClean="0"/>
              <a:t>level graduation requirements (4 Credits for English, 4 Credits Math etc.)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535709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3810000" y="2590800"/>
            <a:ext cx="4724400" cy="2286000"/>
          </a:xfrm>
          <a:prstGeom prst="wedgeRectCallout">
            <a:avLst>
              <a:gd name="adj1" fmla="val -80153"/>
              <a:gd name="adj2" fmla="val -414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099" y="2743200"/>
            <a:ext cx="4444201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0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 - Build Eligibility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Create Eligibility – </a:t>
            </a:r>
            <a:r>
              <a:rPr lang="en-US" dirty="0" smtClean="0"/>
              <a:t>Activities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30" y="2133600"/>
            <a:ext cx="3852810" cy="146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53550"/>
            <a:ext cx="3863940" cy="173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260" y="3753550"/>
            <a:ext cx="4005515" cy="165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066800" y="3276600"/>
            <a:ext cx="0" cy="47695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099117" y="235327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Mass Add Activities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Mass Change to Complete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Use groups for exceptions?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 - Build Eligibility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Create Eligibility – </a:t>
            </a:r>
            <a:r>
              <a:rPr lang="en-US" dirty="0" smtClean="0"/>
              <a:t>Tests</a:t>
            </a:r>
            <a:endParaRPr lang="en-US" dirty="0"/>
          </a:p>
          <a:p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9" y="4191000"/>
            <a:ext cx="5334001" cy="24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" y="2133600"/>
            <a:ext cx="47720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200400" y="4648200"/>
            <a:ext cx="29718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172200" y="4429125"/>
            <a:ext cx="0" cy="219075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85850" y="5105400"/>
            <a:ext cx="7419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Eligibility can also be built on tests (taken and/or passed; not passed).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Eligibility driven off data included in testing module.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200400" y="2743200"/>
            <a:ext cx="0" cy="190500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876800" y="3038475"/>
            <a:ext cx="619124" cy="7620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078" idx="3"/>
          </p:cNvCxnSpPr>
          <p:nvPr/>
        </p:nvCxnSpPr>
        <p:spPr>
          <a:xfrm flipV="1">
            <a:off x="4886324" y="3124200"/>
            <a:ext cx="609600" cy="15240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3" name="Straight Connector 3082"/>
          <p:cNvCxnSpPr>
            <a:stCxn id="3078" idx="3"/>
          </p:cNvCxnSpPr>
          <p:nvPr/>
        </p:nvCxnSpPr>
        <p:spPr>
          <a:xfrm>
            <a:off x="5495924" y="3124200"/>
            <a:ext cx="288607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5" name="Straight Arrow Connector 3084"/>
          <p:cNvCxnSpPr/>
          <p:nvPr/>
        </p:nvCxnSpPr>
        <p:spPr>
          <a:xfrm>
            <a:off x="8382000" y="3124200"/>
            <a:ext cx="0" cy="1066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5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 - Results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86800" cy="4495800"/>
          </a:xfrm>
        </p:spPr>
        <p:txBody>
          <a:bodyPr/>
          <a:lstStyle/>
          <a:p>
            <a:r>
              <a:rPr lang="en-US" dirty="0" smtClean="0"/>
              <a:t>Visible by:</a:t>
            </a:r>
          </a:p>
          <a:p>
            <a:r>
              <a:rPr lang="en-US" dirty="0" smtClean="0"/>
              <a:t>Configuration Structure      or    Student Detail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Config</a:t>
            </a:r>
            <a:r>
              <a:rPr lang="en-US" dirty="0" smtClean="0"/>
              <a:t> &gt; Results tab              Academic History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76600"/>
            <a:ext cx="3505200" cy="189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3500259"/>
            <a:ext cx="3260592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7848600" y="4252734"/>
            <a:ext cx="76200" cy="164324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</a:t>
            </a:r>
            <a:r>
              <a:rPr lang="en-US" dirty="0" smtClean="0"/>
              <a:t>– Student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Acad</a:t>
            </a:r>
            <a:r>
              <a:rPr lang="en-US" dirty="0" smtClean="0"/>
              <a:t> History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14600"/>
            <a:ext cx="2533650" cy="112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4038600" y="1295400"/>
            <a:ext cx="4740408" cy="5334000"/>
          </a:xfrm>
          <a:prstGeom prst="wedgeRectCallout">
            <a:avLst>
              <a:gd name="adj1" fmla="val -59324"/>
              <a:gd name="adj2" fmla="val -182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4572000" cy="526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3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– Student </a:t>
            </a:r>
            <a:r>
              <a:rPr lang="en-US" dirty="0" smtClean="0"/>
              <a:t>Detail/ </a:t>
            </a:r>
            <a:r>
              <a:rPr lang="en-US" dirty="0" err="1" smtClean="0"/>
              <a:t>Rpts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610600" cy="4953000"/>
          </a:xfrm>
        </p:spPr>
        <p:txBody>
          <a:bodyPr/>
          <a:lstStyle/>
          <a:p>
            <a:r>
              <a:rPr lang="en-US" dirty="0" smtClean="0"/>
              <a:t>Calculate by Eligibility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Recalculate Student / Student level Reports</a:t>
            </a:r>
          </a:p>
          <a:p>
            <a:pPr lvl="1"/>
            <a:r>
              <a:rPr lang="en-US" dirty="0" smtClean="0"/>
              <a:t>By Results , Sum or Allocation (term)</a:t>
            </a:r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4191000"/>
            <a:ext cx="2800461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870" y="4191000"/>
            <a:ext cx="2835729" cy="231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00200"/>
            <a:ext cx="2962729" cy="163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12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Functionality – </a:t>
            </a:r>
            <a:r>
              <a:rPr lang="en-US" dirty="0" smtClean="0"/>
              <a:t>Eligibility Detail</a:t>
            </a:r>
            <a:r>
              <a:rPr lang="en-US" dirty="0"/>
              <a:t>/ </a:t>
            </a:r>
            <a:r>
              <a:rPr lang="en-US" dirty="0" err="1"/>
              <a:t>Rpts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By Assigned Rule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Academic History &gt; Reports &gt; Requirement Status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96" y="2766309"/>
            <a:ext cx="2881804" cy="1849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90836"/>
            <a:ext cx="5900428" cy="225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 &amp;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conscious of the manner/order sums are built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Math Credit</a:t>
            </a:r>
          </a:p>
          <a:p>
            <a:r>
              <a:rPr lang="en-US" dirty="0" smtClean="0"/>
              <a:t>Requirements built such as graduation requirements are distributed to stakeholders</a:t>
            </a:r>
          </a:p>
          <a:p>
            <a:r>
              <a:rPr lang="en-US" dirty="0" smtClean="0"/>
              <a:t>Assign subject codes to courses based on graduation requirements</a:t>
            </a:r>
          </a:p>
          <a:p>
            <a:pPr lvl="1"/>
            <a:r>
              <a:rPr lang="en-US" dirty="0" smtClean="0"/>
              <a:t>Worth the time spent changing if not already set up</a:t>
            </a:r>
          </a:p>
          <a:p>
            <a:r>
              <a:rPr lang="en-US" dirty="0" smtClean="0"/>
              <a:t>Use subject codes to build requirements</a:t>
            </a:r>
          </a:p>
          <a:p>
            <a:pPr lvl="1"/>
            <a:r>
              <a:rPr lang="en-US" dirty="0" smtClean="0"/>
              <a:t>Course listing can get very long!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&amp;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Printed transcripts can include: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/>
              <a:t>Current schedule (work in </a:t>
            </a:r>
            <a:r>
              <a:rPr lang="en-US" dirty="0" smtClean="0"/>
              <a:t>progress)</a:t>
            </a:r>
          </a:p>
          <a:p>
            <a:pPr lvl="1"/>
            <a:r>
              <a:rPr lang="en-US" dirty="0" smtClean="0"/>
              <a:t>Courses sorted by and credit grouped by subject code</a:t>
            </a:r>
          </a:p>
          <a:p>
            <a:r>
              <a:rPr lang="en-US" dirty="0" smtClean="0"/>
              <a:t>Once setup results are verified for accuracy; open permissions for use</a:t>
            </a:r>
          </a:p>
          <a:p>
            <a:pPr lvl="1"/>
            <a:r>
              <a:rPr lang="en-US" dirty="0" smtClean="0"/>
              <a:t>Student Profile</a:t>
            </a:r>
            <a:endParaRPr lang="en-US" dirty="0" smtClean="0"/>
          </a:p>
          <a:p>
            <a:pPr lvl="1"/>
            <a:r>
              <a:rPr lang="en-US" dirty="0" smtClean="0"/>
              <a:t>Student Portal</a:t>
            </a:r>
          </a:p>
          <a:p>
            <a:pPr lvl="1"/>
            <a:r>
              <a:rPr lang="en-US" dirty="0" smtClean="0"/>
              <a:t>Parent Portal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</a:p>
          <a:p>
            <a:pPr lvl="1"/>
            <a:r>
              <a:rPr lang="en-US" dirty="0" smtClean="0"/>
              <a:t>Tables / Modules</a:t>
            </a:r>
          </a:p>
          <a:p>
            <a:pPr lvl="1"/>
            <a:r>
              <a:rPr lang="en-US" dirty="0" smtClean="0"/>
              <a:t>Preparation</a:t>
            </a:r>
            <a:endParaRPr lang="en-US" dirty="0" smtClean="0"/>
          </a:p>
          <a:p>
            <a:pPr lvl="1"/>
            <a:r>
              <a:rPr lang="en-US" dirty="0" smtClean="0"/>
              <a:t>Build Sum &amp; Eligibility Rules</a:t>
            </a:r>
            <a:endParaRPr lang="en-US" dirty="0" smtClean="0"/>
          </a:p>
          <a:p>
            <a:r>
              <a:rPr lang="en-US" dirty="0" smtClean="0"/>
              <a:t>Functionality</a:t>
            </a:r>
          </a:p>
          <a:p>
            <a:r>
              <a:rPr lang="en-US" dirty="0" smtClean="0"/>
              <a:t>Best Practice &amp; Uses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Graduation Requirements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be used to verify graduation eligibility</a:t>
            </a:r>
          </a:p>
          <a:p>
            <a:pPr lvl="1"/>
            <a:r>
              <a:rPr lang="en-US" dirty="0" smtClean="0"/>
              <a:t>Course </a:t>
            </a:r>
            <a:r>
              <a:rPr lang="en-US" dirty="0" smtClean="0"/>
              <a:t>Credits (required, earned, short)</a:t>
            </a:r>
            <a:endParaRPr lang="en-US" dirty="0" smtClean="0"/>
          </a:p>
          <a:p>
            <a:pPr lvl="1"/>
            <a:r>
              <a:rPr lang="en-US" dirty="0" smtClean="0"/>
              <a:t>Activities</a:t>
            </a:r>
            <a:endParaRPr lang="en-US" dirty="0" smtClean="0"/>
          </a:p>
          <a:p>
            <a:pPr lvl="1"/>
            <a:r>
              <a:rPr lang="en-US" dirty="0" smtClean="0"/>
              <a:t>Test History</a:t>
            </a:r>
          </a:p>
          <a:p>
            <a:pPr marL="365760" lvl="1" indent="0">
              <a:buNone/>
            </a:pPr>
            <a:endParaRPr lang="en-US" sz="1200" dirty="0" smtClean="0"/>
          </a:p>
          <a:p>
            <a:r>
              <a:rPr lang="en-US" dirty="0" smtClean="0"/>
              <a:t>Can be configured to Personal Curriculum level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dirty="0" smtClean="0"/>
              <a:t>Viewable (by permissions) </a:t>
            </a:r>
          </a:p>
          <a:p>
            <a:pPr lvl="1"/>
            <a:r>
              <a:rPr lang="en-US" dirty="0" smtClean="0"/>
              <a:t>Academic History</a:t>
            </a:r>
          </a:p>
          <a:p>
            <a:pPr lvl="1"/>
            <a:r>
              <a:rPr lang="en-US" dirty="0" smtClean="0"/>
              <a:t>Profile</a:t>
            </a:r>
          </a:p>
          <a:p>
            <a:pPr lvl="1"/>
            <a:r>
              <a:rPr lang="en-US" dirty="0" smtClean="0"/>
              <a:t>Student/Parent Portal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Configuration </a:t>
            </a:r>
            <a:r>
              <a:rPr lang="en-US" dirty="0"/>
              <a:t>– Tables / Modules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*Required</a:t>
            </a:r>
          </a:p>
          <a:p>
            <a:endParaRPr lang="en-US" sz="1200" dirty="0" smtClean="0"/>
          </a:p>
          <a:p>
            <a:pPr lvl="1"/>
            <a:r>
              <a:rPr lang="en-US" dirty="0" smtClean="0"/>
              <a:t>*Eligibility Rule Types (</a:t>
            </a:r>
            <a:r>
              <a:rPr lang="en-US" dirty="0" err="1" smtClean="0"/>
              <a:t>zerultyp</a:t>
            </a:r>
            <a:r>
              <a:rPr lang="en-US" dirty="0" smtClean="0"/>
              <a:t>)</a:t>
            </a:r>
          </a:p>
          <a:p>
            <a:pPr marL="685800" lvl="2" indent="0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*Graduation </a:t>
            </a:r>
            <a:r>
              <a:rPr lang="en-US" dirty="0"/>
              <a:t>Requirement </a:t>
            </a:r>
            <a:r>
              <a:rPr lang="en-US" dirty="0" smtClean="0"/>
              <a:t>Codes (</a:t>
            </a:r>
            <a:r>
              <a:rPr lang="en-US" dirty="0" err="1" smtClean="0"/>
              <a:t>zgradreq</a:t>
            </a:r>
            <a:r>
              <a:rPr lang="en-US" dirty="0" smtClean="0"/>
              <a:t>)</a:t>
            </a:r>
          </a:p>
          <a:p>
            <a:pPr marL="6858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 Subject Codes (</a:t>
            </a:r>
            <a:r>
              <a:rPr lang="en-US" dirty="0" err="1" smtClean="0"/>
              <a:t>zsubject</a:t>
            </a:r>
            <a:r>
              <a:rPr lang="en-US" dirty="0" smtClean="0"/>
              <a:t>)</a:t>
            </a:r>
            <a:endParaRPr lang="en-US" dirty="0"/>
          </a:p>
          <a:p>
            <a:pPr lvl="2"/>
            <a:endParaRPr lang="en-US" sz="2000" dirty="0" smtClean="0"/>
          </a:p>
          <a:p>
            <a:pPr lvl="1"/>
            <a:r>
              <a:rPr lang="en-US" dirty="0" smtClean="0"/>
              <a:t>Activities Type &amp; </a:t>
            </a:r>
            <a:r>
              <a:rPr lang="en-US" dirty="0"/>
              <a:t>Activity Codes (</a:t>
            </a:r>
            <a:r>
              <a:rPr lang="en-US" dirty="0" err="1" smtClean="0"/>
              <a:t>zacttyp</a:t>
            </a:r>
            <a:r>
              <a:rPr lang="en-US" dirty="0"/>
              <a:t> &amp; </a:t>
            </a:r>
            <a:r>
              <a:rPr lang="en-US" dirty="0" err="1" smtClean="0"/>
              <a:t>zactiv</a:t>
            </a:r>
            <a:r>
              <a:rPr lang="en-US" dirty="0" smtClean="0"/>
              <a:t>)</a:t>
            </a:r>
          </a:p>
          <a:p>
            <a:pPr lvl="1"/>
            <a:endParaRPr lang="en-US" sz="2000" dirty="0"/>
          </a:p>
          <a:p>
            <a:pPr lvl="1"/>
            <a:r>
              <a:rPr lang="en-US" dirty="0" smtClean="0"/>
              <a:t>Test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2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Configuration </a:t>
            </a:r>
            <a:r>
              <a:rPr lang="en-US" dirty="0"/>
              <a:t>– </a:t>
            </a:r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78952" cy="4495800"/>
          </a:xfrm>
        </p:spPr>
        <p:txBody>
          <a:bodyPr/>
          <a:lstStyle/>
          <a:p>
            <a:r>
              <a:rPr lang="en-US" dirty="0" smtClean="0"/>
              <a:t>Fields to Sum        </a:t>
            </a:r>
            <a:r>
              <a:rPr lang="en-US" dirty="0" err="1" smtClean="0"/>
              <a:t>Sum</a:t>
            </a:r>
            <a:r>
              <a:rPr lang="en-US" dirty="0" smtClean="0"/>
              <a:t> Selection      Requirements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District </a:t>
            </a:r>
            <a:r>
              <a:rPr lang="en-US" dirty="0" smtClean="0"/>
              <a:t>Courses &gt; Subject Code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4267200"/>
            <a:ext cx="3200402" cy="144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4267200"/>
            <a:ext cx="3048000" cy="160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endCxn id="4098" idx="1"/>
          </p:cNvCxnSpPr>
          <p:nvPr/>
        </p:nvCxnSpPr>
        <p:spPr>
          <a:xfrm>
            <a:off x="2990850" y="4789128"/>
            <a:ext cx="1524000" cy="28037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371" y="2067023"/>
            <a:ext cx="2307429" cy="8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2067023"/>
            <a:ext cx="2276475" cy="136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20" y="2095603"/>
            <a:ext cx="2709860" cy="83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3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–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/>
          <a:lstStyle/>
          <a:p>
            <a:r>
              <a:rPr lang="en-US" dirty="0" smtClean="0"/>
              <a:t>Use SP to mass assign Grad Requirement to Student</a:t>
            </a:r>
          </a:p>
          <a:p>
            <a:pPr lvl="1"/>
            <a:r>
              <a:rPr lang="en-US" sz="2400" dirty="0" smtClean="0"/>
              <a:t>*ensure SP excludes </a:t>
            </a:r>
            <a:r>
              <a:rPr lang="en-US" sz="2400" dirty="0" err="1" smtClean="0"/>
              <a:t>Prg</a:t>
            </a:r>
            <a:r>
              <a:rPr lang="en-US" sz="2400" dirty="0" err="1" smtClean="0"/>
              <a:t>&amp;Svc</a:t>
            </a:r>
            <a:r>
              <a:rPr lang="en-US" sz="2400" dirty="0" smtClean="0"/>
              <a:t> Records = </a:t>
            </a:r>
            <a:r>
              <a:rPr lang="en-US" sz="2400" dirty="0" err="1" smtClean="0"/>
              <a:t>Pers</a:t>
            </a:r>
            <a:r>
              <a:rPr lang="en-US" sz="2400" dirty="0" smtClean="0"/>
              <a:t> </a:t>
            </a:r>
            <a:r>
              <a:rPr lang="en-US" sz="2400" dirty="0" err="1" smtClean="0"/>
              <a:t>Curr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/>
              <a:t>Student </a:t>
            </a:r>
            <a:r>
              <a:rPr lang="en-US" dirty="0" smtClean="0"/>
              <a:t>Editor &gt; Miscellaneous </a:t>
            </a:r>
            <a:r>
              <a:rPr lang="en-US" dirty="0"/>
              <a:t>Tab &gt; </a:t>
            </a:r>
            <a:r>
              <a:rPr lang="en-US" dirty="0" smtClean="0"/>
              <a:t>Grad </a:t>
            </a:r>
            <a:r>
              <a:rPr lang="en-US" dirty="0" err="1" smtClean="0"/>
              <a:t>Req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41342"/>
            <a:ext cx="2286000" cy="86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43200"/>
            <a:ext cx="30194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3504424"/>
            <a:ext cx="0" cy="381776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048000" y="3886200"/>
            <a:ext cx="1371600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7" y="5181600"/>
            <a:ext cx="41243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7591425" y="4114800"/>
            <a:ext cx="56197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153400" y="4114800"/>
            <a:ext cx="0" cy="175260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943600" y="5867400"/>
            <a:ext cx="2209800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7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Configuration – Build Categories/Groups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/>
          <a:lstStyle/>
          <a:p>
            <a:r>
              <a:rPr lang="en-US" dirty="0" smtClean="0"/>
              <a:t>Sum Groups: </a:t>
            </a:r>
          </a:p>
          <a:p>
            <a:pPr lvl="1"/>
            <a:r>
              <a:rPr lang="en-US" dirty="0" smtClean="0"/>
              <a:t>Default = “Academic Courses” count only in one sum.</a:t>
            </a:r>
          </a:p>
          <a:p>
            <a:pPr lvl="1"/>
            <a:r>
              <a:rPr lang="en-US" dirty="0" smtClean="0"/>
              <a:t>Use multiple </a:t>
            </a:r>
            <a:r>
              <a:rPr lang="en-US" dirty="0"/>
              <a:t>groups </a:t>
            </a:r>
            <a:r>
              <a:rPr lang="en-US" dirty="0" smtClean="0"/>
              <a:t>if credit counts </a:t>
            </a:r>
            <a:r>
              <a:rPr lang="en-US" dirty="0"/>
              <a:t>more than </a:t>
            </a:r>
            <a:r>
              <a:rPr lang="en-US" dirty="0" smtClean="0"/>
              <a:t>one sum.</a:t>
            </a:r>
          </a:p>
          <a:p>
            <a:pPr lvl="2"/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smtClean="0"/>
              <a:t>Sum </a:t>
            </a:r>
            <a:r>
              <a:rPr lang="en-US" dirty="0"/>
              <a:t>Group called 9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  <a:endParaRPr lang="en-US" dirty="0" smtClean="0"/>
          </a:p>
          <a:p>
            <a:pPr lvl="2"/>
            <a:r>
              <a:rPr lang="en-US" dirty="0" smtClean="0"/>
              <a:t>Associate </a:t>
            </a:r>
            <a:r>
              <a:rPr lang="en-US" dirty="0"/>
              <a:t>this group with sums that look at specific courses </a:t>
            </a:r>
            <a:r>
              <a:rPr lang="en-US" dirty="0" smtClean="0"/>
              <a:t>for 9</a:t>
            </a:r>
            <a:r>
              <a:rPr lang="en-US" baseline="30000" dirty="0" smtClean="0"/>
              <a:t>th</a:t>
            </a:r>
            <a:r>
              <a:rPr lang="en-US" dirty="0" smtClean="0"/>
              <a:t> grade only etc.</a:t>
            </a:r>
          </a:p>
          <a:p>
            <a:pPr lvl="2"/>
            <a:r>
              <a:rPr lang="en-US" dirty="0" smtClean="0"/>
              <a:t>Eligibility would be created for each sum group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00600"/>
            <a:ext cx="39719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3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Configuration – Build Categories/Groups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Sum Categories</a:t>
            </a:r>
          </a:p>
          <a:p>
            <a:r>
              <a:rPr lang="en-US" dirty="0" smtClean="0"/>
              <a:t>Used </a:t>
            </a:r>
            <a:r>
              <a:rPr lang="en-US" dirty="0"/>
              <a:t>when </a:t>
            </a:r>
            <a:r>
              <a:rPr lang="en-US" dirty="0" smtClean="0"/>
              <a:t>multiple </a:t>
            </a:r>
            <a:r>
              <a:rPr lang="en-US" dirty="0"/>
              <a:t>Sums </a:t>
            </a:r>
            <a:r>
              <a:rPr lang="en-US" dirty="0" smtClean="0"/>
              <a:t>can </a:t>
            </a:r>
            <a:r>
              <a:rPr lang="en-US" dirty="0"/>
              <a:t>meet an </a:t>
            </a:r>
            <a:r>
              <a:rPr lang="en-US" dirty="0" smtClean="0"/>
              <a:t>eligibility</a:t>
            </a:r>
          </a:p>
          <a:p>
            <a:r>
              <a:rPr lang="en-US" dirty="0" smtClean="0"/>
              <a:t>Want one Sums </a:t>
            </a:r>
            <a:r>
              <a:rPr lang="en-US" dirty="0"/>
              <a:t>be </a:t>
            </a:r>
            <a:r>
              <a:rPr lang="en-US" dirty="0" smtClean="0"/>
              <a:t>filled; w/o split </a:t>
            </a:r>
            <a:r>
              <a:rPr lang="en-US" dirty="0"/>
              <a:t>credit </a:t>
            </a:r>
            <a:r>
              <a:rPr lang="en-US" dirty="0" smtClean="0"/>
              <a:t>over </a:t>
            </a:r>
            <a:r>
              <a:rPr lang="en-US" dirty="0"/>
              <a:t>multiple </a:t>
            </a:r>
            <a:r>
              <a:rPr lang="en-US" dirty="0" smtClean="0"/>
              <a:t>sums; example:</a:t>
            </a:r>
          </a:p>
          <a:p>
            <a:pPr lvl="1"/>
            <a:r>
              <a:rPr lang="en-US" dirty="0" smtClean="0"/>
              <a:t>CA </a:t>
            </a:r>
            <a:r>
              <a:rPr lang="en-US" dirty="0"/>
              <a:t>districts </a:t>
            </a:r>
            <a:r>
              <a:rPr lang="en-US" dirty="0" smtClean="0"/>
              <a:t>require </a:t>
            </a:r>
            <a:r>
              <a:rPr lang="en-US" dirty="0"/>
              <a:t>10 credits in </a:t>
            </a:r>
            <a:r>
              <a:rPr lang="en-US" dirty="0" smtClean="0"/>
              <a:t>For. Lang. or Fine Arts.</a:t>
            </a:r>
          </a:p>
          <a:p>
            <a:pPr lvl="1"/>
            <a:r>
              <a:rPr lang="en-US" dirty="0" smtClean="0"/>
              <a:t>Requirement not met credits split 5 For. Lang/5 Fine Arts. </a:t>
            </a:r>
          </a:p>
          <a:p>
            <a:pPr lvl="1"/>
            <a:r>
              <a:rPr lang="en-US" dirty="0" smtClean="0"/>
              <a:t>A Sum </a:t>
            </a:r>
            <a:r>
              <a:rPr lang="en-US" dirty="0"/>
              <a:t>Category </a:t>
            </a:r>
            <a:r>
              <a:rPr lang="en-US" dirty="0" smtClean="0"/>
              <a:t>forces credits to one or other area to meet eligibility.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57800"/>
            <a:ext cx="430823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71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- Build Sums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r>
              <a:rPr lang="en-US" dirty="0"/>
              <a:t>Create Sums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23622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505325"/>
            <a:ext cx="23050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76675" y="1600199"/>
            <a:ext cx="4343400" cy="1746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/>
              <a:t>Typically, these will follow individual level graduation requirements </a:t>
            </a:r>
            <a:endParaRPr lang="en-US" dirty="0" smtClean="0"/>
          </a:p>
          <a:p>
            <a:pPr marL="777240" lvl="2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1 </a:t>
            </a:r>
            <a:r>
              <a:rPr lang="en-US" dirty="0"/>
              <a:t>credit for </a:t>
            </a:r>
            <a:r>
              <a:rPr lang="en-US" dirty="0" err="1"/>
              <a:t>Eng</a:t>
            </a:r>
            <a:r>
              <a:rPr lang="en-US" dirty="0"/>
              <a:t> 9, </a:t>
            </a:r>
            <a:endParaRPr lang="en-US" dirty="0" smtClean="0"/>
          </a:p>
          <a:p>
            <a:pPr marL="777240" lvl="2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1 </a:t>
            </a:r>
            <a:r>
              <a:rPr lang="en-US" dirty="0"/>
              <a:t>Credit for </a:t>
            </a:r>
            <a:r>
              <a:rPr lang="en-US" dirty="0" err="1"/>
              <a:t>Eng</a:t>
            </a:r>
            <a:r>
              <a:rPr lang="en-US" dirty="0"/>
              <a:t> </a:t>
            </a:r>
            <a:r>
              <a:rPr lang="en-US" dirty="0" smtClean="0"/>
              <a:t>10</a:t>
            </a:r>
          </a:p>
          <a:p>
            <a:pPr marL="777240" lvl="2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Note 4</a:t>
            </a:r>
            <a:r>
              <a:rPr lang="en-US" baseline="30000" dirty="0" smtClean="0"/>
              <a:t>th</a:t>
            </a:r>
            <a:r>
              <a:rPr lang="en-US" dirty="0" smtClean="0"/>
              <a:t> Math configuration</a:t>
            </a:r>
            <a:endParaRPr lang="en-US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6162675"/>
            <a:ext cx="234315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733800"/>
            <a:ext cx="5181600" cy="233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Brace 4"/>
          <p:cNvSpPr/>
          <p:nvPr/>
        </p:nvSpPr>
        <p:spPr>
          <a:xfrm>
            <a:off x="3505200" y="2362200"/>
            <a:ext cx="371475" cy="4000500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5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dStudPre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000B0E-F247-42DE-B4C8-953FA55828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EdStudPres</Template>
  <TotalTime>0</TotalTime>
  <Words>592</Words>
  <Application>Microsoft Office PowerPoint</Application>
  <PresentationFormat>On-screen Show (4:3)</PresentationFormat>
  <Paragraphs>142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EdStudPres</vt:lpstr>
      <vt:lpstr>MISTAR Graduation requirements</vt:lpstr>
      <vt:lpstr>Agenda</vt:lpstr>
      <vt:lpstr>Graduation Requirements</vt:lpstr>
      <vt:lpstr>Configuration – Tables / Modules </vt:lpstr>
      <vt:lpstr>Configuration – Preparation</vt:lpstr>
      <vt:lpstr>Configuration – Preparation</vt:lpstr>
      <vt:lpstr>Configuration – Build Categories/Groups</vt:lpstr>
      <vt:lpstr>Configuration – Build Categories/Groups</vt:lpstr>
      <vt:lpstr>Configuration - Build Sums</vt:lpstr>
      <vt:lpstr>Configuration – Build Sums</vt:lpstr>
      <vt:lpstr>Requirement - Build Eligibility</vt:lpstr>
      <vt:lpstr>Requirement - Build Eligibility</vt:lpstr>
      <vt:lpstr>Requirement - Build Eligibility</vt:lpstr>
      <vt:lpstr>Functionality - Results</vt:lpstr>
      <vt:lpstr>Functionality – Student Detail</vt:lpstr>
      <vt:lpstr>Functionality – Student Detail/ Rpts</vt:lpstr>
      <vt:lpstr>Functionality – Eligibility Detail/ Rpts</vt:lpstr>
      <vt:lpstr>Best Practices &amp; Uses</vt:lpstr>
      <vt:lpstr>Best Practices &amp; Uses</vt:lpstr>
      <vt:lpstr>Questions and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2014-01-21T19:02:33Z</dcterms:created>
  <dcterms:modified xsi:type="dcterms:W3CDTF">2014-01-22T16:48:08Z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