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34"/>
  </p:notesMasterIdLst>
  <p:sldIdLst>
    <p:sldId id="256" r:id="rId2"/>
    <p:sldId id="281" r:id="rId3"/>
    <p:sldId id="269" r:id="rId4"/>
    <p:sldId id="270" r:id="rId5"/>
    <p:sldId id="272" r:id="rId6"/>
    <p:sldId id="276" r:id="rId7"/>
    <p:sldId id="273" r:id="rId8"/>
    <p:sldId id="280" r:id="rId9"/>
    <p:sldId id="275" r:id="rId10"/>
    <p:sldId id="293" r:id="rId11"/>
    <p:sldId id="278" r:id="rId12"/>
    <p:sldId id="292" r:id="rId13"/>
    <p:sldId id="288" r:id="rId14"/>
    <p:sldId id="261" r:id="rId15"/>
    <p:sldId id="262" r:id="rId16"/>
    <p:sldId id="265" r:id="rId17"/>
    <p:sldId id="287" r:id="rId18"/>
    <p:sldId id="285" r:id="rId19"/>
    <p:sldId id="294" r:id="rId20"/>
    <p:sldId id="295" r:id="rId21"/>
    <p:sldId id="289" r:id="rId22"/>
    <p:sldId id="282" r:id="rId23"/>
    <p:sldId id="258" r:id="rId24"/>
    <p:sldId id="259" r:id="rId25"/>
    <p:sldId id="283" r:id="rId26"/>
    <p:sldId id="260" r:id="rId27"/>
    <p:sldId id="284" r:id="rId28"/>
    <p:sldId id="290" r:id="rId29"/>
    <p:sldId id="291" r:id="rId30"/>
    <p:sldId id="268" r:id="rId31"/>
    <p:sldId id="286" r:id="rId32"/>
    <p:sldId id="27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7E7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88159" autoAdjust="0"/>
  </p:normalViewPr>
  <p:slideViewPr>
    <p:cSldViewPr snapToGrid="0">
      <p:cViewPr varScale="1">
        <p:scale>
          <a:sx n="119" d="100"/>
          <a:sy n="11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-3798" y="-120"/>
      </p:cViewPr>
      <p:guideLst>
        <p:guide orient="horz" pos="2880"/>
        <p:guide pos="2160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EB1D1C-76C6-4C33-935B-79DDBDCF7983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FE476-CC95-4B7F-B63D-CA45A1C3B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180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E476-CC95-4B7F-B63D-CA45A1C3B75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3520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E476-CC95-4B7F-B63D-CA45A1C3B75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6283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Look at the fields</a:t>
            </a:r>
            <a:r>
              <a:rPr lang="en-US" baseline="0" dirty="0" smtClean="0"/>
              <a:t> parents can see.</a:t>
            </a:r>
          </a:p>
          <a:p>
            <a:r>
              <a:rPr lang="en-US" baseline="0" dirty="0" smtClean="0"/>
              <a:t>	Determine which Contact fields should be edited. (Do you want them to be able to change their names?)</a:t>
            </a:r>
          </a:p>
          <a:p>
            <a:r>
              <a:rPr lang="en-US" baseline="0" dirty="0" smtClean="0"/>
              <a:t>	Determine which of the Student fields should be edited. (Do you want them to be able to change student birth </a:t>
            </a:r>
            <a:r>
              <a:rPr lang="en-US" baseline="0" dirty="0" smtClean="0"/>
              <a:t>dates, ethnicity, etc.?)</a:t>
            </a:r>
            <a:endParaRPr lang="en-US" baseline="0" dirty="0" smtClean="0"/>
          </a:p>
          <a:p>
            <a:r>
              <a:rPr lang="en-US" baseline="0" dirty="0" smtClean="0"/>
              <a:t>Have the </a:t>
            </a:r>
            <a:r>
              <a:rPr lang="en-US" baseline="0" dirty="0" err="1" smtClean="0"/>
              <a:t>DBA</a:t>
            </a:r>
            <a:r>
              <a:rPr lang="en-US" baseline="0" dirty="0" smtClean="0"/>
              <a:t> set fields to edit/not edit as appropriate.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Determine static messages to appear in contact and/or student edit modes then have </a:t>
            </a:r>
            <a:r>
              <a:rPr lang="en-US" baseline="0" dirty="0" err="1" smtClean="0"/>
              <a:t>DBA</a:t>
            </a:r>
            <a:r>
              <a:rPr lang="en-US" baseline="0" dirty="0" smtClean="0"/>
              <a:t> set those messages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DBA</a:t>
            </a:r>
            <a:r>
              <a:rPr lang="en-US" baseline="0" dirty="0" smtClean="0"/>
              <a:t> will need to set certain preferences</a:t>
            </a:r>
          </a:p>
          <a:p>
            <a:r>
              <a:rPr lang="en-US" baseline="0" dirty="0" smtClean="0"/>
              <a:t>	</a:t>
            </a:r>
            <a:r>
              <a:rPr lang="en-US" b="1" baseline="0" dirty="0" smtClean="0"/>
              <a:t>Turn on Emergency Contacts</a:t>
            </a:r>
          </a:p>
          <a:p>
            <a:r>
              <a:rPr lang="en-US" baseline="0" dirty="0" smtClean="0"/>
              <a:t>		UPDATE </a:t>
            </a:r>
            <a:r>
              <a:rPr lang="en-US" baseline="0" dirty="0" err="1" smtClean="0"/>
              <a:t>snpref</a:t>
            </a:r>
            <a:endParaRPr lang="en-US" baseline="0" dirty="0" smtClean="0"/>
          </a:p>
          <a:p>
            <a:r>
              <a:rPr lang="en-US" baseline="0" dirty="0" smtClean="0"/>
              <a:t>		Set </a:t>
            </a:r>
            <a:r>
              <a:rPr lang="en-US" baseline="0" dirty="0" err="1" smtClean="0"/>
              <a:t>Prefval</a:t>
            </a:r>
            <a:r>
              <a:rPr lang="en-US" baseline="0" dirty="0" smtClean="0"/>
              <a:t>=‘YES’</a:t>
            </a:r>
          </a:p>
          <a:p>
            <a:r>
              <a:rPr lang="en-US" baseline="0" dirty="0" smtClean="0"/>
              <a:t>		Where </a:t>
            </a:r>
            <a:r>
              <a:rPr lang="en-US" baseline="0" dirty="0" err="1" smtClean="0"/>
              <a:t>snapp</a:t>
            </a:r>
            <a:r>
              <a:rPr lang="en-US" baseline="0" dirty="0" smtClean="0"/>
              <a:t>=‘</a:t>
            </a:r>
            <a:r>
              <a:rPr lang="en-US" baseline="0" dirty="0" err="1" smtClean="0"/>
              <a:t>conupd</a:t>
            </a:r>
            <a:r>
              <a:rPr lang="en-US" baseline="0" dirty="0" smtClean="0"/>
              <a:t>’ AND </a:t>
            </a:r>
            <a:r>
              <a:rPr lang="en-US" baseline="0" dirty="0" err="1" smtClean="0"/>
              <a:t>prefname</a:t>
            </a:r>
            <a:r>
              <a:rPr lang="en-US" baseline="0" dirty="0" smtClean="0"/>
              <a:t>=‘</a:t>
            </a:r>
            <a:r>
              <a:rPr lang="en-US" baseline="0" dirty="0" err="1" smtClean="0"/>
              <a:t>stuecontacts</a:t>
            </a:r>
            <a:r>
              <a:rPr lang="en-US" baseline="0" dirty="0" smtClean="0"/>
              <a:t>’</a:t>
            </a:r>
          </a:p>
          <a:p>
            <a:r>
              <a:rPr lang="en-US" baseline="0" dirty="0" smtClean="0"/>
              <a:t>	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Report card waiver text is set in a table on the back end. </a:t>
            </a:r>
            <a:r>
              <a:rPr lang="en-US" baseline="0" dirty="0" smtClean="0"/>
              <a:t>Keep, edit </a:t>
            </a:r>
            <a:r>
              <a:rPr lang="en-US" baseline="0" dirty="0" smtClean="0"/>
              <a:t>or remove as desired.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E476-CC95-4B7F-B63D-CA45A1C3B75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5524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E476-CC95-4B7F-B63D-CA45A1C3B75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6283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r>
              <a:rPr lang="en-US" baseline="0" dirty="0" smtClean="0"/>
              <a:t> contacts View and what they Edit are controlled separately both for their data and the student data.</a:t>
            </a:r>
          </a:p>
          <a:p>
            <a:r>
              <a:rPr lang="en-US" baseline="0" dirty="0" smtClean="0"/>
              <a:t>Contact and Student work independently but may copy from Contact/Student View to Contact/Student Edit.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E476-CC95-4B7F-B63D-CA45A1C3B75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549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Use the Extension Editor to </a:t>
            </a:r>
            <a:r>
              <a:rPr lang="en-US" baseline="0" dirty="0" smtClean="0"/>
              <a:t>build fields/questions/etc. that you will use to collect </a:t>
            </a:r>
            <a:r>
              <a:rPr lang="en-US" baseline="0" dirty="0" smtClean="0"/>
              <a:t>your Summer Registration </a:t>
            </a:r>
            <a:r>
              <a:rPr lang="en-US" baseline="0" dirty="0" smtClean="0"/>
              <a:t>data.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Select the View to be Edited – Parent Connection Re-Enrollment </a:t>
            </a:r>
            <a:r>
              <a:rPr lang="en-US" baseline="0" dirty="0" err="1" smtClean="0"/>
              <a:t>XXXX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Specific fields are added to the Contact and Student View and Edit modes.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E476-CC95-4B7F-B63D-CA45A1C3B75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725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creating </a:t>
            </a:r>
            <a:r>
              <a:rPr lang="en-US" baseline="0" dirty="0" smtClean="0"/>
              <a:t>a new table and adding a field or two, this blank screen transforms into…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E476-CC95-4B7F-B63D-CA45A1C3B75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4049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E476-CC95-4B7F-B63D-CA45A1C3B75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003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 is possible to tie fields in the Extension</a:t>
            </a:r>
            <a:r>
              <a:rPr lang="en-US" baseline="0" dirty="0" smtClean="0"/>
              <a:t> Editor to fields in Existing MISTAR tables.</a:t>
            </a:r>
          </a:p>
          <a:p>
            <a:r>
              <a:rPr lang="en-US" baseline="0" dirty="0" smtClean="0"/>
              <a:t>Work with your </a:t>
            </a:r>
            <a:r>
              <a:rPr lang="en-US" baseline="0" dirty="0" err="1" smtClean="0"/>
              <a:t>DBA</a:t>
            </a:r>
            <a:r>
              <a:rPr lang="en-US" baseline="0" dirty="0" smtClean="0"/>
              <a:t> to determine the appropriate relationship between fields on the Extension Editor and existing MISTAR tables.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E476-CC95-4B7F-B63D-CA45A1C3B75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4069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configured, the User Agreement will automatically</a:t>
            </a:r>
            <a:r>
              <a:rPr lang="en-US" baseline="0" dirty="0" smtClean="0"/>
              <a:t> come up for approval the first time a contact logs in.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E476-CC95-4B7F-B63D-CA45A1C3B75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291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Will</a:t>
            </a:r>
            <a:r>
              <a:rPr lang="en-US" baseline="0" dirty="0" smtClean="0"/>
              <a:t> read “Re-Enrollment” or “My Information” based on date window established at District track level.</a:t>
            </a:r>
          </a:p>
          <a:p>
            <a:endParaRPr lang="en-US" baseline="0" dirty="0" smtClean="0"/>
          </a:p>
          <a:p>
            <a:r>
              <a:rPr lang="en-US" baseline="0" dirty="0" smtClean="0"/>
              <a:t>Use “Translation” setting to change it from “Re-Enrollment” to whatever term your district uses.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E476-CC95-4B7F-B63D-CA45A1C3B75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390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enrolled</a:t>
            </a:r>
            <a:r>
              <a:rPr lang="en-US" baseline="0" dirty="0" smtClean="0"/>
              <a:t> students</a:t>
            </a:r>
          </a:p>
          <a:p>
            <a:r>
              <a:rPr lang="en-US" baseline="0" dirty="0" smtClean="0"/>
              <a:t>Updates existing data in </a:t>
            </a:r>
            <a:r>
              <a:rPr lang="en-US" baseline="0" dirty="0" err="1" smtClean="0"/>
              <a:t>MISTAR</a:t>
            </a:r>
            <a:endParaRPr lang="en-US" baseline="0" dirty="0" smtClean="0"/>
          </a:p>
          <a:p>
            <a:r>
              <a:rPr lang="en-US" baseline="0" dirty="0" smtClean="0"/>
              <a:t>Collects answers to specific questions</a:t>
            </a:r>
          </a:p>
          <a:p>
            <a:r>
              <a:rPr lang="en-US" baseline="0" dirty="0" smtClean="0"/>
              <a:t>Allows for collection of Emergency Contacts</a:t>
            </a:r>
          </a:p>
          <a:p>
            <a:r>
              <a:rPr lang="en-US" baseline="0" dirty="0" smtClean="0"/>
              <a:t>Customized by each district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E476-CC95-4B7F-B63D-CA45A1C3B75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8892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After clicking “Re-Enrollment” the parent has</a:t>
            </a:r>
            <a:r>
              <a:rPr lang="en-US" baseline="0" dirty="0" smtClean="0"/>
              <a:t> the opportunity to review the information without editing anything.</a:t>
            </a:r>
          </a:p>
          <a:p>
            <a:r>
              <a:rPr lang="en-US" baseline="0" dirty="0" smtClean="0"/>
              <a:t>If changes are needed, they are done individually for the parent and each student.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E476-CC95-4B7F-B63D-CA45A1C3B75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128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Once in the Edit mode, fields are now editable</a:t>
            </a:r>
            <a:r>
              <a:rPr lang="en-US" baseline="0" dirty="0" smtClean="0"/>
              <a:t> and telephone numbers may be added.</a:t>
            </a:r>
          </a:p>
          <a:p>
            <a:r>
              <a:rPr lang="en-US" baseline="0" dirty="0" smtClean="0"/>
              <a:t>Additional fields may be displayed and/or edited. Work with your </a:t>
            </a:r>
            <a:r>
              <a:rPr lang="en-US" baseline="0" dirty="0" err="1" smtClean="0"/>
              <a:t>DBA</a:t>
            </a:r>
            <a:r>
              <a:rPr lang="en-US" baseline="0" dirty="0" smtClean="0"/>
              <a:t> to configure what your district needs/wants.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You have control over things in the Extension Editor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REMEMBER THAT SOMEONE AT THE DISTRICT WILL HAVE TO ACCEPT/REJECT ALL ENTRIES.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E476-CC95-4B7F-B63D-CA45A1C3B75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071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Emergency Contacts are an optional</a:t>
            </a:r>
            <a:r>
              <a:rPr lang="en-US" baseline="0" dirty="0" smtClean="0"/>
              <a:t> feature in MISTAR.</a:t>
            </a:r>
          </a:p>
          <a:p>
            <a:r>
              <a:rPr lang="en-US" baseline="0" dirty="0" smtClean="0"/>
              <a:t>When used, parents/contacts enter emergency contacts for each student.</a:t>
            </a:r>
          </a:p>
          <a:p>
            <a:r>
              <a:rPr lang="en-US" baseline="0" dirty="0" smtClean="0"/>
              <a:t>There is no “look up” against existing MISTAR contacts.</a:t>
            </a:r>
          </a:p>
          <a:p>
            <a:r>
              <a:rPr lang="en-US" baseline="0" dirty="0" smtClean="0"/>
              <a:t>Yes, one person could have multiple entries as “emergency contacts.”</a:t>
            </a:r>
          </a:p>
          <a:p>
            <a:r>
              <a:rPr lang="en-US" baseline="0" dirty="0" smtClean="0"/>
              <a:t>No, emergency contacts are not included when you run traditional “contact” reports.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E476-CC95-4B7F-B63D-CA45A1C3B75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282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Identify which forms you collect</a:t>
            </a:r>
          </a:p>
          <a:p>
            <a:r>
              <a:rPr lang="en-US" dirty="0" smtClean="0"/>
              <a:t>	Yearbook</a:t>
            </a:r>
            <a:r>
              <a:rPr lang="en-US" baseline="0" dirty="0" smtClean="0"/>
              <a:t> order forms</a:t>
            </a:r>
          </a:p>
          <a:p>
            <a:r>
              <a:rPr lang="en-US" baseline="0" dirty="0" smtClean="0"/>
              <a:t>	Communications Release</a:t>
            </a:r>
          </a:p>
          <a:p>
            <a:r>
              <a:rPr lang="en-US" baseline="0" dirty="0" smtClean="0"/>
              <a:t>	Prom Tickets</a:t>
            </a:r>
          </a:p>
          <a:p>
            <a:r>
              <a:rPr lang="en-US" baseline="0" dirty="0" smtClean="0"/>
              <a:t>	Field Trip permission slips</a:t>
            </a:r>
          </a:p>
          <a:p>
            <a:r>
              <a:rPr lang="en-US" baseline="0" dirty="0" smtClean="0"/>
              <a:t>	Emergency Contact Forms</a:t>
            </a:r>
          </a:p>
          <a:p>
            <a:r>
              <a:rPr lang="en-US" baseline="0" dirty="0" smtClean="0"/>
              <a:t>	Book Fees</a:t>
            </a:r>
          </a:p>
          <a:p>
            <a:r>
              <a:rPr lang="en-US" baseline="0" dirty="0" smtClean="0"/>
              <a:t>	Parking Passes</a:t>
            </a:r>
          </a:p>
          <a:p>
            <a:endParaRPr lang="en-US" dirty="0" smtClean="0"/>
          </a:p>
          <a:p>
            <a:r>
              <a:rPr lang="en-US" dirty="0" smtClean="0"/>
              <a:t>What data is on those forms</a:t>
            </a:r>
            <a:r>
              <a:rPr lang="en-US" baseline="0" dirty="0" smtClean="0"/>
              <a:t> / How much of it is already in MISTAR?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Who uses that data?</a:t>
            </a:r>
          </a:p>
          <a:p>
            <a:endParaRPr lang="en-US" dirty="0" smtClean="0"/>
          </a:p>
          <a:p>
            <a:r>
              <a:rPr lang="en-US" dirty="0" smtClean="0"/>
              <a:t>How</a:t>
            </a:r>
            <a:r>
              <a:rPr lang="en-US" baseline="0" dirty="0" smtClean="0"/>
              <a:t> is that data used?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Consideration should be given to the legal ramifications of collecting data electronically. When is a true (on paper) legal signature required and/or advised? When is a check box acceptance sufficient? Are these District or legislatively driven</a:t>
            </a:r>
            <a:r>
              <a:rPr lang="en-US" baseline="0" dirty="0" smtClean="0"/>
              <a:t> requirements?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E476-CC95-4B7F-B63D-CA45A1C3B75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945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because something CAN be stored in </a:t>
            </a:r>
            <a:r>
              <a:rPr lang="en-US" dirty="0" err="1" smtClean="0"/>
              <a:t>MISTAR</a:t>
            </a:r>
            <a:r>
              <a:rPr lang="en-US" dirty="0" smtClean="0"/>
              <a:t> doesn’t mean it SHOULD be stored there.</a:t>
            </a:r>
          </a:p>
          <a:p>
            <a:endParaRPr lang="en-US" dirty="0"/>
          </a:p>
          <a:p>
            <a:r>
              <a:rPr lang="en-US" dirty="0" smtClean="0"/>
              <a:t>Who will need to access the data and when?</a:t>
            </a:r>
          </a:p>
          <a:p>
            <a:r>
              <a:rPr lang="en-US" dirty="0" smtClean="0"/>
              <a:t>Will the users of the data be able to access </a:t>
            </a:r>
            <a:r>
              <a:rPr lang="en-US" dirty="0" err="1" smtClean="0"/>
              <a:t>MISTAR</a:t>
            </a:r>
            <a:r>
              <a:rPr lang="en-US" dirty="0" smtClean="0"/>
              <a:t> when they need the data?</a:t>
            </a:r>
          </a:p>
          <a:p>
            <a:r>
              <a:rPr lang="en-US" dirty="0" smtClean="0"/>
              <a:t>Do / will they have the equipment they need?</a:t>
            </a:r>
          </a:p>
          <a:p>
            <a:endParaRPr lang="en-US" dirty="0" smtClean="0"/>
          </a:p>
          <a:p>
            <a:r>
              <a:rPr lang="en-US" dirty="0" smtClean="0"/>
              <a:t>Do you want to collect Emergency</a:t>
            </a:r>
            <a:r>
              <a:rPr lang="en-US" baseline="0" dirty="0" smtClean="0"/>
              <a:t> Contacts in the new “Emergency Contacts” module?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Will you need to generate reports on this new data? If yes, what type of report (file transfer, Excel, paper roster, etc.)?</a:t>
            </a:r>
          </a:p>
          <a:p>
            <a:r>
              <a:rPr lang="en-US" dirty="0" smtClean="0"/>
              <a:t>Will the method of storage</a:t>
            </a:r>
            <a:r>
              <a:rPr lang="en-US" baseline="0" dirty="0" smtClean="0"/>
              <a:t> (in an existing reportable field, in a “state” field, in a “comment” field, etc.) support the type of reporting you need?</a:t>
            </a:r>
          </a:p>
          <a:p>
            <a:endParaRPr lang="en-US" baseline="0" dirty="0" smtClean="0"/>
          </a:p>
          <a:p>
            <a:r>
              <a:rPr lang="en-US" baseline="0" dirty="0" smtClean="0"/>
              <a:t>Will this data be needed by another system?</a:t>
            </a:r>
          </a:p>
          <a:p>
            <a:r>
              <a:rPr lang="en-US" baseline="0" dirty="0" smtClean="0"/>
              <a:t>	</a:t>
            </a:r>
            <a:r>
              <a:rPr lang="en-US" baseline="0" dirty="0" smtClean="0"/>
              <a:t>Library		Pictures</a:t>
            </a:r>
            <a:endParaRPr lang="en-US" baseline="0" dirty="0" smtClean="0"/>
          </a:p>
          <a:p>
            <a:r>
              <a:rPr lang="en-US" baseline="0" dirty="0" smtClean="0"/>
              <a:t>	</a:t>
            </a:r>
            <a:r>
              <a:rPr lang="en-US" baseline="0" dirty="0" smtClean="0"/>
              <a:t>Food Service		Yearbooks</a:t>
            </a:r>
            <a:endParaRPr lang="en-US" baseline="0" dirty="0" smtClean="0"/>
          </a:p>
          <a:p>
            <a:r>
              <a:rPr lang="en-US" baseline="0" dirty="0" smtClean="0"/>
              <a:t>	</a:t>
            </a:r>
            <a:r>
              <a:rPr lang="en-US" baseline="0" dirty="0" smtClean="0"/>
              <a:t>Directories		Sports</a:t>
            </a:r>
            <a:endParaRPr lang="en-US" baseline="0" dirty="0" smtClean="0"/>
          </a:p>
          <a:p>
            <a:r>
              <a:rPr lang="en-US" baseline="0" dirty="0" smtClean="0"/>
              <a:t>	</a:t>
            </a:r>
            <a:r>
              <a:rPr lang="en-US" baseline="0" dirty="0" smtClean="0"/>
              <a:t>Finance		Etc.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DOES IT MAKE SENSE TO PUT IT INTO MISTAR?</a:t>
            </a:r>
          </a:p>
          <a:p>
            <a:endParaRPr lang="en-US" baseline="0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E476-CC95-4B7F-B63D-CA45A1C3B75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79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paper forms will no longer need to be collected?</a:t>
            </a:r>
          </a:p>
          <a:p>
            <a:r>
              <a:rPr lang="en-US" dirty="0" smtClean="0"/>
              <a:t>What </a:t>
            </a:r>
            <a:r>
              <a:rPr lang="en-US" dirty="0" smtClean="0"/>
              <a:t>paper forms </a:t>
            </a:r>
            <a:r>
              <a:rPr lang="en-US" dirty="0" smtClean="0"/>
              <a:t>will still need to be </a:t>
            </a:r>
            <a:r>
              <a:rPr lang="en-US" dirty="0" smtClean="0"/>
              <a:t>collected?</a:t>
            </a:r>
            <a:endParaRPr lang="en-US" dirty="0" smtClean="0"/>
          </a:p>
          <a:p>
            <a:r>
              <a:rPr lang="en-US" dirty="0" smtClean="0"/>
              <a:t>How will you accommodate families without computers / access to the Internet?</a:t>
            </a:r>
          </a:p>
          <a:p>
            <a:endParaRPr lang="en-US" dirty="0"/>
          </a:p>
          <a:p>
            <a:r>
              <a:rPr lang="en-US" dirty="0" smtClean="0"/>
              <a:t>Will you be collecting in </a:t>
            </a:r>
            <a:r>
              <a:rPr lang="en-US" dirty="0" err="1" smtClean="0"/>
              <a:t>MISTAR</a:t>
            </a:r>
            <a:r>
              <a:rPr lang="en-US" dirty="0" smtClean="0"/>
              <a:t> data that was not previously held there? If yes, how</a:t>
            </a:r>
            <a:r>
              <a:rPr lang="en-US" baseline="0" dirty="0" smtClean="0"/>
              <a:t> will you communicate that to the end users?</a:t>
            </a:r>
            <a:endParaRPr lang="en-US" dirty="0" smtClean="0"/>
          </a:p>
          <a:p>
            <a:r>
              <a:rPr lang="en-US" dirty="0" smtClean="0"/>
              <a:t>(Emergency Contacts?)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Who will confirm </a:t>
            </a:r>
            <a:r>
              <a:rPr lang="en-US" dirty="0" smtClean="0"/>
              <a:t>responses submitted </a:t>
            </a:r>
            <a:r>
              <a:rPr lang="en-US" dirty="0" smtClean="0"/>
              <a:t>by contacts (Parent Portal edits…Contact Confirmation)?</a:t>
            </a:r>
          </a:p>
          <a:p>
            <a:r>
              <a:rPr lang="en-US" dirty="0" smtClean="0"/>
              <a:t>Will you pre-print </a:t>
            </a:r>
            <a:r>
              <a:rPr lang="en-US" dirty="0" smtClean="0"/>
              <a:t>any forms </a:t>
            </a:r>
            <a:r>
              <a:rPr lang="en-US" dirty="0" smtClean="0"/>
              <a:t>for parents to review?</a:t>
            </a:r>
          </a:p>
          <a:p>
            <a:endParaRPr lang="en-US" dirty="0" smtClean="0"/>
          </a:p>
          <a:p>
            <a:r>
              <a:rPr lang="en-US" dirty="0" smtClean="0"/>
              <a:t>If</a:t>
            </a:r>
            <a:r>
              <a:rPr lang="en-US" baseline="0" dirty="0" smtClean="0"/>
              <a:t> you collect emergency contacts, will you purge them every year or keep them and request changes</a:t>
            </a:r>
            <a:r>
              <a:rPr lang="en-US" baseline="0" dirty="0" smtClean="0"/>
              <a:t>?</a:t>
            </a:r>
          </a:p>
          <a:p>
            <a:r>
              <a:rPr lang="en-US" baseline="0" dirty="0" smtClean="0"/>
              <a:t>If you keep them, when/how often will you clean-up your database?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E476-CC95-4B7F-B63D-CA45A1C3B75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8422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Will you implement this at</a:t>
            </a:r>
            <a:r>
              <a:rPr lang="en-US" baseline="0" dirty="0" smtClean="0"/>
              <a:t> every building or will you start with just one or two?</a:t>
            </a:r>
          </a:p>
          <a:p>
            <a:endParaRPr lang="en-US" baseline="0" dirty="0" smtClean="0"/>
          </a:p>
          <a:p>
            <a:r>
              <a:rPr lang="en-US" baseline="0" dirty="0" smtClean="0"/>
              <a:t>Finalize decisions regarding forms and data.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Identify and train people who will be responsible for verifying and accepting updates submitted by contacts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Arrange to have someone to work from the back-end of the database and make the necessary changes to certain settings</a:t>
            </a:r>
          </a:p>
          <a:p>
            <a:endParaRPr lang="en-US" baseline="0" dirty="0" smtClean="0"/>
          </a:p>
          <a:p>
            <a:r>
              <a:rPr lang="en-US" baseline="0" dirty="0" smtClean="0"/>
              <a:t>Make the appropriate configuration changes through the front-end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E476-CC95-4B7F-B63D-CA45A1C3B75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096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E476-CC95-4B7F-B63D-CA45A1C3B75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6283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Configure Parent Portal  and Parent Portal Accounts</a:t>
            </a:r>
          </a:p>
          <a:p>
            <a:r>
              <a:rPr lang="en-US" dirty="0" smtClean="0"/>
              <a:t>	District level</a:t>
            </a:r>
          </a:p>
          <a:p>
            <a:r>
              <a:rPr lang="en-US" dirty="0" smtClean="0"/>
              <a:t>		</a:t>
            </a:r>
            <a:r>
              <a:rPr lang="en-US" b="1" i="0" dirty="0" smtClean="0"/>
              <a:t>Allow Updates</a:t>
            </a:r>
          </a:p>
          <a:p>
            <a:r>
              <a:rPr lang="en-US" b="1" i="0" dirty="0" smtClean="0"/>
              <a:t>		Allow Re-Enrollment</a:t>
            </a:r>
          </a:p>
          <a:p>
            <a:r>
              <a:rPr lang="en-US" dirty="0" smtClean="0"/>
              <a:t>	Access</a:t>
            </a:r>
            <a:r>
              <a:rPr lang="en-US" baseline="0" dirty="0" smtClean="0"/>
              <a:t> Page - Message to be displayed before logging in</a:t>
            </a:r>
          </a:p>
          <a:p>
            <a:r>
              <a:rPr lang="en-US" baseline="0" dirty="0" smtClean="0"/>
              <a:t>	</a:t>
            </a:r>
            <a:r>
              <a:rPr lang="en-US" baseline="0" dirty="0" err="1" smtClean="0"/>
              <a:t>FAQs</a:t>
            </a:r>
            <a:endParaRPr lang="en-US" baseline="0" dirty="0" smtClean="0"/>
          </a:p>
          <a:p>
            <a:r>
              <a:rPr lang="en-US" baseline="0" dirty="0" smtClean="0"/>
              <a:t>	User Agreement</a:t>
            </a:r>
          </a:p>
          <a:p>
            <a:r>
              <a:rPr lang="en-US" baseline="0" dirty="0" smtClean="0"/>
              <a:t>	</a:t>
            </a:r>
            <a:r>
              <a:rPr lang="en-US" dirty="0" smtClean="0"/>
              <a:t>Open and Close Dates</a:t>
            </a:r>
          </a:p>
          <a:p>
            <a:r>
              <a:rPr lang="en-US" dirty="0" smtClean="0"/>
              <a:t>	Passwords</a:t>
            </a:r>
          </a:p>
          <a:p>
            <a:r>
              <a:rPr lang="en-US" dirty="0" smtClean="0"/>
              <a:t>	</a:t>
            </a:r>
            <a:r>
              <a:rPr lang="en-US" dirty="0" err="1" smtClean="0"/>
              <a:t>Conmail</a:t>
            </a:r>
            <a:r>
              <a:rPr lang="en-US" baseline="0" dirty="0" smtClean="0"/>
              <a:t> 12 by student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b="1" dirty="0" smtClean="0"/>
              <a:t>Turn</a:t>
            </a:r>
            <a:r>
              <a:rPr lang="en-US" b="1" baseline="0" dirty="0" smtClean="0"/>
              <a:t> on “Edit Student” capabilities for Parents</a:t>
            </a:r>
          </a:p>
          <a:p>
            <a:r>
              <a:rPr lang="en-US" b="1" baseline="0" dirty="0" smtClean="0"/>
              <a:t>	</a:t>
            </a:r>
            <a:r>
              <a:rPr lang="en-US" b="1" baseline="0" dirty="0" err="1" smtClean="0"/>
              <a:t>Conmail</a:t>
            </a:r>
            <a:r>
              <a:rPr lang="en-US" b="1" baseline="0" dirty="0" smtClean="0"/>
              <a:t> 11 allows parents to edit student data</a:t>
            </a:r>
          </a:p>
          <a:p>
            <a:endParaRPr lang="en-US" baseline="0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E476-CC95-4B7F-B63D-CA45A1C3B75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6283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Set</a:t>
            </a:r>
            <a:r>
              <a:rPr lang="en-US" baseline="0" dirty="0" smtClean="0"/>
              <a:t> District Preferences to allow Online Contact Updates and Online </a:t>
            </a:r>
            <a:r>
              <a:rPr lang="en-US" baseline="0" dirty="0" smtClean="0"/>
              <a:t>Re-Enrollment.</a:t>
            </a:r>
            <a:endParaRPr lang="en-US" baseline="0" dirty="0" smtClean="0"/>
          </a:p>
          <a:p>
            <a:r>
              <a:rPr lang="en-US" baseline="0" dirty="0" smtClean="0"/>
              <a:t>Be sure to set appropriate dates for the Re-Enrollment period.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Online re-enrollment is separate from Contact updates.</a:t>
            </a:r>
          </a:p>
          <a:p>
            <a:r>
              <a:rPr lang="en-US" baseline="0" dirty="0" smtClean="0"/>
              <a:t>If “Allow Online Contact Updates” is set to yes, parents will still be able to update designated fields even after online re-enrollment period closes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REMEMBER THAT A DISTRICT/BUILDING PERSON WILL HAVE TO ACCEPT/REJECT ALL PARENT SUBMITTED ENTRIES.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FE476-CC95-4B7F-B63D-CA45A1C3B75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7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87B0-BD4F-4AA9-9556-70D66F5EAE59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B8E4-0717-4B83-9FB7-65F59DCB3A4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87B0-BD4F-4AA9-9556-70D66F5EAE59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B8E4-0717-4B83-9FB7-65F59DCB3A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87B0-BD4F-4AA9-9556-70D66F5EAE59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B8E4-0717-4B83-9FB7-65F59DCB3A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87B0-BD4F-4AA9-9556-70D66F5EAE59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B8E4-0717-4B83-9FB7-65F59DCB3A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87B0-BD4F-4AA9-9556-70D66F5EAE59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B8E4-0717-4B83-9FB7-65F59DCB3A4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87B0-BD4F-4AA9-9556-70D66F5EAE59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B8E4-0717-4B83-9FB7-65F59DCB3A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87B0-BD4F-4AA9-9556-70D66F5EAE59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B8E4-0717-4B83-9FB7-65F59DCB3A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87B0-BD4F-4AA9-9556-70D66F5EAE59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F9B8E4-0717-4B83-9FB7-65F59DCB3A4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87B0-BD4F-4AA9-9556-70D66F5EAE59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B8E4-0717-4B83-9FB7-65F59DCB3A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87B0-BD4F-4AA9-9556-70D66F5EAE59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CF9B8E4-0717-4B83-9FB7-65F59DCB3A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27F87B0-BD4F-4AA9-9556-70D66F5EAE59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B8E4-0717-4B83-9FB7-65F59DCB3A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27F87B0-BD4F-4AA9-9556-70D66F5EAE59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CF9B8E4-0717-4B83-9FB7-65F59DCB3A4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RE-Registration </a:t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 err="1" smtClean="0"/>
              <a:t>MISTAR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Summer forms/data collection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838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Configuring the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Configure Parent Portal</a:t>
            </a:r>
          </a:p>
          <a:p>
            <a:pPr>
              <a:spcAft>
                <a:spcPts val="1200"/>
              </a:spcAft>
            </a:pPr>
            <a:r>
              <a:rPr lang="en-US" dirty="0"/>
              <a:t>Back-end Settings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Extension Editor</a:t>
            </a:r>
          </a:p>
        </p:txBody>
      </p:sp>
    </p:spTree>
    <p:extLst>
      <p:ext uri="{BB962C8B-B14F-4D97-AF65-F5344CB8AC3E}">
        <p14:creationId xmlns:p14="http://schemas.microsoft.com/office/powerpoint/2010/main" val="2870092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Backend Settings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Fields to be Edited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Static Messages to be Displayed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Emergency Contact Editing Turned On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Report Card Waiver Text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38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Configuring the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Configure Parent Portal</a:t>
            </a:r>
          </a:p>
          <a:p>
            <a:pPr>
              <a:spcAft>
                <a:spcPts val="1200"/>
              </a:spcAft>
            </a:pPr>
            <a:r>
              <a:rPr lang="en-US" dirty="0"/>
              <a:t>Back-end Settings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Extension Editor</a:t>
            </a:r>
          </a:p>
        </p:txBody>
      </p:sp>
    </p:spTree>
    <p:extLst>
      <p:ext uri="{BB962C8B-B14F-4D97-AF65-F5344CB8AC3E}">
        <p14:creationId xmlns:p14="http://schemas.microsoft.com/office/powerpoint/2010/main" val="409212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Extension Editor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Contact View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Contact Edit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Student View</a:t>
            </a:r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Student Edit</a:t>
            </a:r>
          </a:p>
        </p:txBody>
      </p:sp>
    </p:spTree>
    <p:extLst>
      <p:ext uri="{BB962C8B-B14F-4D97-AF65-F5344CB8AC3E}">
        <p14:creationId xmlns:p14="http://schemas.microsoft.com/office/powerpoint/2010/main" val="293347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Opening the Extension Editor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5" r="11165"/>
          <a:stretch/>
        </p:blipFill>
        <p:spPr bwMode="auto">
          <a:xfrm>
            <a:off x="218661" y="1816947"/>
            <a:ext cx="8656984" cy="4206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8113" y="3349487"/>
            <a:ext cx="4114800" cy="6559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Working in </a:t>
            </a:r>
            <a:r>
              <a:rPr lang="en-US" dirty="0" smtClean="0"/>
              <a:t>the Extension Editor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50288" b="37775"/>
          <a:stretch/>
        </p:blipFill>
        <p:spPr bwMode="auto">
          <a:xfrm>
            <a:off x="1649896" y="1689652"/>
            <a:ext cx="6331226" cy="4254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347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010939" cy="1143000"/>
          </a:xfrm>
        </p:spPr>
        <p:txBody>
          <a:bodyPr/>
          <a:lstStyle/>
          <a:p>
            <a:r>
              <a:rPr lang="en-US" dirty="0" smtClean="0"/>
              <a:t>Conquering the Extension Editor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" y="2086928"/>
            <a:ext cx="7820025" cy="3602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080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“Control Types”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18" r="53177"/>
          <a:stretch/>
        </p:blipFill>
        <p:spPr bwMode="auto">
          <a:xfrm>
            <a:off x="1540566" y="2435087"/>
            <a:ext cx="5218043" cy="3204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980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63678" cy="1143000"/>
          </a:xfrm>
        </p:spPr>
        <p:txBody>
          <a:bodyPr/>
          <a:lstStyle/>
          <a:p>
            <a:r>
              <a:rPr lang="en-US" dirty="0" smtClean="0"/>
              <a:t>Student View Extension Editor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46" b="13281"/>
          <a:stretch/>
        </p:blipFill>
        <p:spPr bwMode="auto">
          <a:xfrm>
            <a:off x="299802" y="1759970"/>
            <a:ext cx="8577060" cy="4194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686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Programmer Built Extensions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3" r="3720" b="5959"/>
          <a:stretch/>
        </p:blipFill>
        <p:spPr bwMode="auto">
          <a:xfrm>
            <a:off x="507296" y="1200991"/>
            <a:ext cx="7890345" cy="5488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1875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Re-Registration?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15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Parents’ Perspective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1895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Log-In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86" y="1534018"/>
            <a:ext cx="8590804" cy="479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7647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Agreement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89"/>
          <a:stretch/>
        </p:blipFill>
        <p:spPr bwMode="auto">
          <a:xfrm>
            <a:off x="764967" y="1394086"/>
            <a:ext cx="7214699" cy="5339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344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Parent Portal “Home” Screen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76401"/>
            <a:ext cx="8081492" cy="452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70000" y="3490611"/>
            <a:ext cx="947420" cy="21544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Student  Name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7963" y="3416680"/>
            <a:ext cx="256032" cy="3633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wrap="square" lIns="0" tIns="0" rIns="0" bIns="0" rtlCol="0">
            <a:normAutofit/>
          </a:bodyPr>
          <a:lstStyle/>
          <a:p>
            <a:r>
              <a:rPr lang="en-US" sz="700" b="1" dirty="0" smtClean="0">
                <a:solidFill>
                  <a:schemeClr val="bg1"/>
                </a:solidFill>
              </a:rPr>
              <a:t>Photo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9133" y="2675467"/>
            <a:ext cx="804334" cy="21544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Parent Name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574146" y="2783189"/>
            <a:ext cx="957974" cy="3257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547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Screen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15"/>
          <a:stretch/>
        </p:blipFill>
        <p:spPr bwMode="auto">
          <a:xfrm>
            <a:off x="500333" y="1600200"/>
            <a:ext cx="7957868" cy="4792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004733" y="1741789"/>
            <a:ext cx="847067" cy="21544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Parent Name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99933" y="2429933"/>
            <a:ext cx="643467" cy="1231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Parent Name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99933" y="3259668"/>
            <a:ext cx="779334" cy="364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021666" y="4016996"/>
            <a:ext cx="1295401" cy="1231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>
            <a:norm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Student  Name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30734" y="5223933"/>
            <a:ext cx="830134" cy="1875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>
            <a:normAutofit/>
          </a:bodyPr>
          <a:lstStyle/>
          <a:p>
            <a:endParaRPr lang="en-US" sz="800" dirty="0"/>
          </a:p>
        </p:txBody>
      </p:sp>
      <p:sp>
        <p:nvSpPr>
          <p:cNvPr id="3" name="Oval 2"/>
          <p:cNvSpPr/>
          <p:nvPr/>
        </p:nvSpPr>
        <p:spPr>
          <a:xfrm>
            <a:off x="7322695" y="2241030"/>
            <a:ext cx="981856" cy="2504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322695" y="3826217"/>
            <a:ext cx="981856" cy="2504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917884" y="3881161"/>
            <a:ext cx="1295401" cy="1231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>
            <a:norm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Student  Name</a:t>
            </a:r>
            <a:endParaRPr lang="en-US" sz="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807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Contact Data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15" r="1538"/>
          <a:stretch/>
        </p:blipFill>
        <p:spPr bwMode="auto">
          <a:xfrm>
            <a:off x="790575" y="1334125"/>
            <a:ext cx="7446520" cy="544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48329" y="2365575"/>
            <a:ext cx="891915" cy="1645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 smtClean="0">
                <a:solidFill>
                  <a:schemeClr val="bg1"/>
                </a:solidFill>
              </a:rPr>
              <a:t>Parent Name</a:t>
            </a:r>
            <a:endParaRPr lang="en-US" sz="900" b="1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708913" y="2753139"/>
            <a:ext cx="2087217" cy="2723322"/>
            <a:chOff x="6708913" y="2753139"/>
            <a:chExt cx="2087217" cy="2723322"/>
          </a:xfrm>
        </p:grpSpPr>
        <p:sp>
          <p:nvSpPr>
            <p:cNvPr id="5" name="Right Brace 4"/>
            <p:cNvSpPr/>
            <p:nvPr/>
          </p:nvSpPr>
          <p:spPr>
            <a:xfrm>
              <a:off x="6708913" y="2753139"/>
              <a:ext cx="715617" cy="2723322"/>
            </a:xfrm>
            <a:prstGeom prst="rightBrac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444408" y="3438939"/>
              <a:ext cx="1351722" cy="1323439"/>
            </a:xfrm>
            <a:prstGeom prst="rect">
              <a:avLst/>
            </a:prstGeom>
            <a:solidFill>
              <a:srgbClr val="FFE7E7"/>
            </a:solidFill>
          </p:spPr>
          <p:txBody>
            <a:bodyPr wrap="square" lIns="45720" rIns="45720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</a:rPr>
                <a:t>View and Edit capabilities are set through the back end.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Cloud Callout 10"/>
          <p:cNvSpPr/>
          <p:nvPr/>
        </p:nvSpPr>
        <p:spPr>
          <a:xfrm rot="16200000">
            <a:off x="327992" y="4701207"/>
            <a:ext cx="1634987" cy="1933163"/>
          </a:xfrm>
          <a:prstGeom prst="cloudCallout">
            <a:avLst/>
          </a:prstGeom>
          <a:solidFill>
            <a:srgbClr val="FFE7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45720" rIns="45720"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These items are built through the Extension Editor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813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Emergency Contacts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35"/>
          <a:stretch/>
        </p:blipFill>
        <p:spPr bwMode="auto">
          <a:xfrm>
            <a:off x="762000" y="1566334"/>
            <a:ext cx="7620000" cy="4940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56933" y="2480733"/>
            <a:ext cx="1244600" cy="1608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>
            <a:norm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Student  Name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6933" y="3810000"/>
            <a:ext cx="1244600" cy="1608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>
            <a:normAutofit/>
          </a:bodyPr>
          <a:lstStyle/>
          <a:p>
            <a:endParaRPr lang="en-US" sz="800" dirty="0"/>
          </a:p>
        </p:txBody>
      </p:sp>
      <p:sp>
        <p:nvSpPr>
          <p:cNvPr id="5" name="Oval 4"/>
          <p:cNvSpPr/>
          <p:nvPr/>
        </p:nvSpPr>
        <p:spPr>
          <a:xfrm>
            <a:off x="1253913" y="4227226"/>
            <a:ext cx="1303020" cy="2076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53652" y="2202601"/>
            <a:ext cx="953919" cy="1608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>
            <a:norm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Student  Name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56033" y="4889395"/>
            <a:ext cx="1326397" cy="2570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6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059567" cy="1143000"/>
          </a:xfrm>
        </p:spPr>
        <p:txBody>
          <a:bodyPr/>
          <a:lstStyle/>
          <a:p>
            <a:r>
              <a:rPr lang="en-US" dirty="0" smtClean="0"/>
              <a:t>Student “Re-Registration” Fields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23"/>
          <a:stretch/>
        </p:blipFill>
        <p:spPr bwMode="auto">
          <a:xfrm>
            <a:off x="420293" y="1692773"/>
            <a:ext cx="8274580" cy="4148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73064" y="2307898"/>
            <a:ext cx="2844800" cy="123111"/>
          </a:xfrm>
          <a:prstGeom prst="rect">
            <a:avLst/>
          </a:prstGeom>
          <a:solidFill>
            <a:srgbClr val="FFE7E7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A static message may be placed here.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6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2562" cy="4525963"/>
          </a:xfrm>
        </p:spPr>
        <p:txBody>
          <a:bodyPr/>
          <a:lstStyle/>
          <a:p>
            <a:pPr marL="36576" indent="0" algn="ctr">
              <a:lnSpc>
                <a:spcPct val="200000"/>
              </a:lnSpc>
              <a:buNone/>
            </a:pPr>
            <a:r>
              <a:rPr lang="en-US" dirty="0" smtClean="0"/>
              <a:t>The “Re-Registration” or “Re-Enrollment” puts significant control in district hands as MISTAR takes a step toward a paperless summer registration process. </a:t>
            </a:r>
          </a:p>
        </p:txBody>
      </p:sp>
    </p:spTree>
    <p:extLst>
      <p:ext uri="{BB962C8B-B14F-4D97-AF65-F5344CB8AC3E}">
        <p14:creationId xmlns:p14="http://schemas.microsoft.com/office/powerpoint/2010/main" val="69789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60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What data do you collect during summer registration?</a:t>
            </a:r>
          </a:p>
          <a:p>
            <a:endParaRPr lang="en-US" dirty="0" smtClean="0"/>
          </a:p>
          <a:p>
            <a:r>
              <a:rPr lang="en-US" dirty="0" smtClean="0"/>
              <a:t>What can be collected electronically -</a:t>
            </a:r>
            <a:r>
              <a:rPr lang="en-US" dirty="0" err="1" smtClean="0"/>
              <a:t>vs</a:t>
            </a:r>
            <a:r>
              <a:rPr lang="en-US" dirty="0" smtClean="0"/>
              <a:t>- </a:t>
            </a:r>
            <a:br>
              <a:rPr lang="en-US" dirty="0" smtClean="0"/>
            </a:br>
            <a:r>
              <a:rPr lang="en-US" dirty="0" smtClean="0"/>
              <a:t>What requires a signature on paper?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04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98" r="3265"/>
          <a:stretch/>
        </p:blipFill>
        <p:spPr bwMode="auto">
          <a:xfrm>
            <a:off x="318837" y="1986197"/>
            <a:ext cx="8495379" cy="2683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678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15" r="1692"/>
          <a:stretch/>
        </p:blipFill>
        <p:spPr bwMode="auto">
          <a:xfrm>
            <a:off x="187378" y="2038663"/>
            <a:ext cx="8784686" cy="2363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827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03" y="149506"/>
            <a:ext cx="6118334" cy="6430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4276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What data should be stored in MISTAR and how will it be used?</a:t>
            </a:r>
          </a:p>
          <a:p>
            <a:endParaRPr lang="en-US" dirty="0" smtClean="0"/>
          </a:p>
          <a:p>
            <a:r>
              <a:rPr lang="en-US" dirty="0"/>
              <a:t>What third-parties (if any) are involved?</a:t>
            </a:r>
          </a:p>
          <a:p>
            <a:pPr marL="36576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3072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How will this change your current process?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13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That You Have Said YES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Finalize Decisions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Notify 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Appropriate People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dirty="0" smtClean="0"/>
              <a:t>Configure the Database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Execute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6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Configuring the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Configure Parent Portal</a:t>
            </a:r>
          </a:p>
          <a:p>
            <a:pPr>
              <a:spcAft>
                <a:spcPts val="1200"/>
              </a:spcAft>
            </a:pPr>
            <a:r>
              <a:rPr lang="en-US" dirty="0"/>
              <a:t>Back-end Settings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Extension Editor</a:t>
            </a:r>
          </a:p>
        </p:txBody>
      </p:sp>
    </p:spTree>
    <p:extLst>
      <p:ext uri="{BB962C8B-B14F-4D97-AF65-F5344CB8AC3E}">
        <p14:creationId xmlns:p14="http://schemas.microsoft.com/office/powerpoint/2010/main" val="1765793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Configuring Parent Portal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District Level Settings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Allow Updates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Allow Re-Enrollments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Allow Contacts to Edit Student Data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User Agreement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Accounts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Modules</a:t>
            </a:r>
          </a:p>
        </p:txBody>
      </p:sp>
    </p:spTree>
    <p:extLst>
      <p:ext uri="{BB962C8B-B14F-4D97-AF65-F5344CB8AC3E}">
        <p14:creationId xmlns:p14="http://schemas.microsoft.com/office/powerpoint/2010/main" val="1964912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867291" cy="1143000"/>
          </a:xfrm>
        </p:spPr>
        <p:txBody>
          <a:bodyPr>
            <a:noAutofit/>
          </a:bodyPr>
          <a:lstStyle/>
          <a:p>
            <a:r>
              <a:rPr lang="en-US" sz="4200" dirty="0" smtClean="0"/>
              <a:t>Allow Updates and Re-Enrollment</a:t>
            </a:r>
            <a:endParaRPr lang="en-US" sz="4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99" y="1779904"/>
            <a:ext cx="8718611" cy="422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5354320" y="3992880"/>
            <a:ext cx="3230880" cy="8636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812800" y="3017520"/>
            <a:ext cx="2418080" cy="16256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769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Technic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2810</TotalTime>
  <Words>1106</Words>
  <Application>Microsoft Office PowerPoint</Application>
  <PresentationFormat>On-screen Show (4:3)</PresentationFormat>
  <Paragraphs>231</Paragraphs>
  <Slides>32</Slides>
  <Notes>22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Technic</vt:lpstr>
      <vt:lpstr>RE-Registration  in MISTAR</vt:lpstr>
      <vt:lpstr>What IS Re-Registration?</vt:lpstr>
      <vt:lpstr>CONSIDERATIONS (1)</vt:lpstr>
      <vt:lpstr>CONSIDERATIONS (2)</vt:lpstr>
      <vt:lpstr>CONSIDERATIONS (3)</vt:lpstr>
      <vt:lpstr>Now That You Have Said YES</vt:lpstr>
      <vt:lpstr>Configuring the Database</vt:lpstr>
      <vt:lpstr>Configuring Parent Portal</vt:lpstr>
      <vt:lpstr>Allow Updates and Re-Enrollment</vt:lpstr>
      <vt:lpstr>Configuring the Database</vt:lpstr>
      <vt:lpstr>Backend Settings</vt:lpstr>
      <vt:lpstr>Configuring the Database</vt:lpstr>
      <vt:lpstr>Extension Editor</vt:lpstr>
      <vt:lpstr>Opening the Extension Editor</vt:lpstr>
      <vt:lpstr>Working in the Extension Editor</vt:lpstr>
      <vt:lpstr>Conquering the Extension Editor</vt:lpstr>
      <vt:lpstr>“Control Types”</vt:lpstr>
      <vt:lpstr>Student View Extension Editor</vt:lpstr>
      <vt:lpstr>Programmer Built Extensions</vt:lpstr>
      <vt:lpstr>Parents’ Perspective</vt:lpstr>
      <vt:lpstr>Log-In</vt:lpstr>
      <vt:lpstr>User Agreement</vt:lpstr>
      <vt:lpstr>Parent Portal “Home” Screen</vt:lpstr>
      <vt:lpstr>Review Screen</vt:lpstr>
      <vt:lpstr>Editing Contact Data</vt:lpstr>
      <vt:lpstr>Student Emergency Contacts</vt:lpstr>
      <vt:lpstr>Student “Re-Registration” Fields</vt:lpstr>
      <vt:lpstr>Summary</vt:lpstr>
      <vt:lpstr>Questions?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Messina, JoAnne</dc:creator>
  <cp:lastModifiedBy>Messina, JoAnne</cp:lastModifiedBy>
  <cp:revision>79</cp:revision>
  <dcterms:created xsi:type="dcterms:W3CDTF">2013-12-20T13:51:04Z</dcterms:created>
  <dcterms:modified xsi:type="dcterms:W3CDTF">2014-01-22T16:07:50Z</dcterms:modified>
</cp:coreProperties>
</file>