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handoutMasterIdLst>
    <p:handoutMasterId r:id="rId39"/>
  </p:handoutMasterIdLst>
  <p:sldIdLst>
    <p:sldId id="256" r:id="rId2"/>
    <p:sldId id="258" r:id="rId3"/>
    <p:sldId id="257" r:id="rId4"/>
    <p:sldId id="259" r:id="rId5"/>
    <p:sldId id="260" r:id="rId6"/>
    <p:sldId id="262" r:id="rId7"/>
    <p:sldId id="263" r:id="rId8"/>
    <p:sldId id="266" r:id="rId9"/>
    <p:sldId id="267" r:id="rId10"/>
    <p:sldId id="268" r:id="rId11"/>
    <p:sldId id="269" r:id="rId12"/>
    <p:sldId id="270" r:id="rId13"/>
    <p:sldId id="271" r:id="rId14"/>
    <p:sldId id="289" r:id="rId15"/>
    <p:sldId id="264"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90" r:id="rId29"/>
    <p:sldId id="265" r:id="rId30"/>
    <p:sldId id="261" r:id="rId31"/>
    <p:sldId id="284" r:id="rId32"/>
    <p:sldId id="285" r:id="rId33"/>
    <p:sldId id="288" r:id="rId34"/>
    <p:sldId id="286" r:id="rId35"/>
    <p:sldId id="287"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78" autoAdjust="0"/>
  </p:normalViewPr>
  <p:slideViewPr>
    <p:cSldViewPr>
      <p:cViewPr varScale="1">
        <p:scale>
          <a:sx n="83" d="100"/>
          <a:sy n="83" d="100"/>
        </p:scale>
        <p:origin x="-130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1C6760-1281-4EB5-8AB9-908CF0A09F4F}" type="datetimeFigureOut">
              <a:rPr lang="en-US" smtClean="0"/>
              <a:t>1/22/2014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DDCD6E2-7B16-4AAB-9D00-6BE2821DEB4D}" type="slidenum">
              <a:rPr lang="en-US" smtClean="0"/>
              <a:t>‹#›</a:t>
            </a:fld>
            <a:endParaRPr lang="en-US"/>
          </a:p>
        </p:txBody>
      </p:sp>
    </p:spTree>
    <p:extLst>
      <p:ext uri="{BB962C8B-B14F-4D97-AF65-F5344CB8AC3E}">
        <p14:creationId xmlns:p14="http://schemas.microsoft.com/office/powerpoint/2010/main" val="1294017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5635F-9907-4BE2-A768-D859EA76972B}" type="datetimeFigureOut">
              <a:rPr lang="en-US" smtClean="0"/>
              <a:t>1/22/2014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66A13C-F548-4653-8B98-88D51C296C3F}" type="slidenum">
              <a:rPr lang="en-US" smtClean="0"/>
              <a:t>‹#›</a:t>
            </a:fld>
            <a:endParaRPr lang="en-US"/>
          </a:p>
        </p:txBody>
      </p:sp>
    </p:spTree>
    <p:extLst>
      <p:ext uri="{BB962C8B-B14F-4D97-AF65-F5344CB8AC3E}">
        <p14:creationId xmlns:p14="http://schemas.microsoft.com/office/powerpoint/2010/main" val="363343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a:t>
            </a:fld>
            <a:endParaRPr lang="en-US"/>
          </a:p>
        </p:txBody>
      </p:sp>
    </p:spTree>
    <p:extLst>
      <p:ext uri="{BB962C8B-B14F-4D97-AF65-F5344CB8AC3E}">
        <p14:creationId xmlns:p14="http://schemas.microsoft.com/office/powerpoint/2010/main" val="326413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or Class Selection options will vary with each report. The navigation and selection process should be familiar from other functions in MISTAR Q.</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10</a:t>
            </a:fld>
            <a:endParaRPr lang="en-US"/>
          </a:p>
        </p:txBody>
      </p:sp>
    </p:spTree>
    <p:extLst>
      <p:ext uri="{BB962C8B-B14F-4D97-AF65-F5344CB8AC3E}">
        <p14:creationId xmlns:p14="http://schemas.microsoft.com/office/powerpoint/2010/main" val="3985613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11</a:t>
            </a:fld>
            <a:endParaRPr lang="en-US"/>
          </a:p>
        </p:txBody>
      </p:sp>
    </p:spTree>
    <p:extLst>
      <p:ext uri="{BB962C8B-B14F-4D97-AF65-F5344CB8AC3E}">
        <p14:creationId xmlns:p14="http://schemas.microsoft.com/office/powerpoint/2010/main" val="1937494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12</a:t>
            </a:fld>
            <a:endParaRPr lang="en-US"/>
          </a:p>
        </p:txBody>
      </p:sp>
    </p:spTree>
    <p:extLst>
      <p:ext uri="{BB962C8B-B14F-4D97-AF65-F5344CB8AC3E}">
        <p14:creationId xmlns:p14="http://schemas.microsoft.com/office/powerpoint/2010/main" val="1045015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Internet browser</a:t>
            </a:r>
            <a:r>
              <a:rPr lang="en-US" baseline="0" dirty="0" smtClean="0"/>
              <a:t> should prompt you to select “Open” or “Save” when you export a report to Excel. If nothing happens when you click “Export Report,” ask your tech support staff to help you enable your Internet browser (i.e. Internet Explorer, Firefox, or Chrome) to launch Microsoft Excel.</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13</a:t>
            </a:fld>
            <a:endParaRPr lang="en-US"/>
          </a:p>
        </p:txBody>
      </p:sp>
    </p:spTree>
    <p:extLst>
      <p:ext uri="{BB962C8B-B14F-4D97-AF65-F5344CB8AC3E}">
        <p14:creationId xmlns:p14="http://schemas.microsoft.com/office/powerpoint/2010/main" val="3035258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14</a:t>
            </a:fld>
            <a:endParaRPr lang="en-US"/>
          </a:p>
        </p:txBody>
      </p:sp>
    </p:spTree>
    <p:extLst>
      <p:ext uri="{BB962C8B-B14F-4D97-AF65-F5344CB8AC3E}">
        <p14:creationId xmlns:p14="http://schemas.microsoft.com/office/powerpoint/2010/main" val="2765014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15</a:t>
            </a:fld>
            <a:endParaRPr lang="en-US"/>
          </a:p>
        </p:txBody>
      </p:sp>
    </p:spTree>
    <p:extLst>
      <p:ext uri="{BB962C8B-B14F-4D97-AF65-F5344CB8AC3E}">
        <p14:creationId xmlns:p14="http://schemas.microsoft.com/office/powerpoint/2010/main" val="732215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16</a:t>
            </a:fld>
            <a:endParaRPr lang="en-US"/>
          </a:p>
        </p:txBody>
      </p:sp>
    </p:spTree>
    <p:extLst>
      <p:ext uri="{BB962C8B-B14F-4D97-AF65-F5344CB8AC3E}">
        <p14:creationId xmlns:p14="http://schemas.microsoft.com/office/powerpoint/2010/main" val="2977672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17</a:t>
            </a:fld>
            <a:endParaRPr lang="en-US"/>
          </a:p>
        </p:txBody>
      </p:sp>
    </p:spTree>
    <p:extLst>
      <p:ext uri="{BB962C8B-B14F-4D97-AF65-F5344CB8AC3E}">
        <p14:creationId xmlns:p14="http://schemas.microsoft.com/office/powerpoint/2010/main" val="1143555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18</a:t>
            </a:fld>
            <a:endParaRPr lang="en-US"/>
          </a:p>
        </p:txBody>
      </p:sp>
    </p:spTree>
    <p:extLst>
      <p:ext uri="{BB962C8B-B14F-4D97-AF65-F5344CB8AC3E}">
        <p14:creationId xmlns:p14="http://schemas.microsoft.com/office/powerpoint/2010/main" val="1389418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19</a:t>
            </a:fld>
            <a:endParaRPr lang="en-US"/>
          </a:p>
        </p:txBody>
      </p:sp>
    </p:spTree>
    <p:extLst>
      <p:ext uri="{BB962C8B-B14F-4D97-AF65-F5344CB8AC3E}">
        <p14:creationId xmlns:p14="http://schemas.microsoft.com/office/powerpoint/2010/main" val="226324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2</a:t>
            </a:fld>
            <a:endParaRPr lang="en-US"/>
          </a:p>
        </p:txBody>
      </p:sp>
    </p:spTree>
    <p:extLst>
      <p:ext uri="{BB962C8B-B14F-4D97-AF65-F5344CB8AC3E}">
        <p14:creationId xmlns:p14="http://schemas.microsoft.com/office/powerpoint/2010/main" val="2647973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Shares the report with all faculty in selected</a:t>
            </a:r>
            <a:r>
              <a:rPr lang="en-US" baseline="0" dirty="0" smtClean="0"/>
              <a:t> schools</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20</a:t>
            </a:fld>
            <a:endParaRPr lang="en-US"/>
          </a:p>
        </p:txBody>
      </p:sp>
    </p:spTree>
    <p:extLst>
      <p:ext uri="{BB962C8B-B14F-4D97-AF65-F5344CB8AC3E}">
        <p14:creationId xmlns:p14="http://schemas.microsoft.com/office/powerpoint/2010/main" val="1950122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Allows you to select individual</a:t>
            </a:r>
            <a:r>
              <a:rPr lang="en-US" baseline="0" dirty="0" smtClean="0"/>
              <a:t> faculty members by name</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21</a:t>
            </a:fld>
            <a:endParaRPr lang="en-US"/>
          </a:p>
        </p:txBody>
      </p:sp>
    </p:spTree>
    <p:extLst>
      <p:ext uri="{BB962C8B-B14F-4D97-AF65-F5344CB8AC3E}">
        <p14:creationId xmlns:p14="http://schemas.microsoft.com/office/powerpoint/2010/main" val="3322320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Shows only faculty with your role, in a given</a:t>
            </a:r>
            <a:r>
              <a:rPr lang="en-US" baseline="0" dirty="0" smtClean="0"/>
              <a:t> school or All Schools – you must select them by name</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22</a:t>
            </a:fld>
            <a:endParaRPr lang="en-US"/>
          </a:p>
        </p:txBody>
      </p:sp>
    </p:spTree>
    <p:extLst>
      <p:ext uri="{BB962C8B-B14F-4D97-AF65-F5344CB8AC3E}">
        <p14:creationId xmlns:p14="http://schemas.microsoft.com/office/powerpoint/2010/main" val="1806075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Allows you to choose the roles</a:t>
            </a:r>
            <a:r>
              <a:rPr lang="en-US" baseline="0" dirty="0" smtClean="0"/>
              <a:t> that will be allowed to see this report, instead of choosing individuals.</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23</a:t>
            </a:fld>
            <a:endParaRPr lang="en-US"/>
          </a:p>
        </p:txBody>
      </p:sp>
    </p:spTree>
    <p:extLst>
      <p:ext uri="{BB962C8B-B14F-4D97-AF65-F5344CB8AC3E}">
        <p14:creationId xmlns:p14="http://schemas.microsoft.com/office/powerpoint/2010/main" val="141237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24</a:t>
            </a:fld>
            <a:endParaRPr lang="en-US"/>
          </a:p>
        </p:txBody>
      </p:sp>
    </p:spTree>
    <p:extLst>
      <p:ext uri="{BB962C8B-B14F-4D97-AF65-F5344CB8AC3E}">
        <p14:creationId xmlns:p14="http://schemas.microsoft.com/office/powerpoint/2010/main" val="11755336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25</a:t>
            </a:fld>
            <a:endParaRPr lang="en-US"/>
          </a:p>
        </p:txBody>
      </p:sp>
    </p:spTree>
    <p:extLst>
      <p:ext uri="{BB962C8B-B14F-4D97-AF65-F5344CB8AC3E}">
        <p14:creationId xmlns:p14="http://schemas.microsoft.com/office/powerpoint/2010/main" val="1885411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Call your MISTAR consultant at RESA if you want more details. </a:t>
            </a:r>
          </a:p>
          <a:p>
            <a:endParaRPr lang="en-US" dirty="0" smtClean="0"/>
          </a:p>
          <a:p>
            <a:r>
              <a:rPr lang="en-US" dirty="0" smtClean="0"/>
              <a:t>5 “Q - Report Writer” Permission Items</a:t>
            </a:r>
          </a:p>
          <a:p>
            <a:r>
              <a:rPr lang="en-US" dirty="0" smtClean="0"/>
              <a:t> </a:t>
            </a:r>
          </a:p>
          <a:p>
            <a:r>
              <a:rPr lang="en-US" dirty="0" smtClean="0"/>
              <a:t> User with none of these can see and run reports that have been shared with them; but doesn't have "Report Writer" button</a:t>
            </a:r>
          </a:p>
          <a:p>
            <a:r>
              <a:rPr lang="en-US" dirty="0" smtClean="0"/>
              <a:t> </a:t>
            </a:r>
          </a:p>
          <a:p>
            <a:r>
              <a:rPr lang="en-US" dirty="0" smtClean="0"/>
              <a:t> -Q - Report Writer [Application]</a:t>
            </a:r>
          </a:p>
          <a:p>
            <a:r>
              <a:rPr lang="en-US" dirty="0" smtClean="0"/>
              <a:t>	User can launch Report Writer application and:</a:t>
            </a:r>
          </a:p>
          <a:p>
            <a:r>
              <a:rPr lang="en-US" dirty="0" smtClean="0"/>
              <a:t>		- May not delete or change a report they do not own UNLESS they have permission to the report's data source (OR they have 'Q - Report Writer [Data Sources]' in role permissions)</a:t>
            </a:r>
          </a:p>
          <a:p>
            <a:r>
              <a:rPr lang="en-US" dirty="0" smtClean="0"/>
              <a:t>		- May create reports based on the specific data sources that have been shared with their role. (No other data sources)</a:t>
            </a:r>
          </a:p>
          <a:p>
            <a:r>
              <a:rPr lang="en-US" dirty="0" smtClean="0"/>
              <a:t>		- May "Opt out" of reports shared to them in their general Reports list -- really means "Hide from list" -- you can go back to Report Writer, and show it again</a:t>
            </a:r>
          </a:p>
          <a:p>
            <a:r>
              <a:rPr lang="en-US" dirty="0" smtClean="0"/>
              <a:t>		- May copy a report (provided the specific data source for that report has been shared to their role/user)  [ but bug is adding to confusion -- you currently see the copy button when you shouldn't -- will be fixed in next version ]</a:t>
            </a:r>
          </a:p>
          <a:p>
            <a:r>
              <a:rPr lang="en-US" dirty="0" smtClean="0"/>
              <a:t>		- If you're not the owner of the original report, you can't make changes to the original report. --- Including sharing original report. Can only share own copy.</a:t>
            </a:r>
          </a:p>
          <a:p>
            <a:r>
              <a:rPr lang="en-US" dirty="0" smtClean="0"/>
              <a:t> -Q - Report Writer [Data Sources]</a:t>
            </a:r>
          </a:p>
          <a:p>
            <a:r>
              <a:rPr lang="en-US" dirty="0" smtClean="0"/>
              <a:t>	User can give self and others access to create reports based on ANY view or stored </a:t>
            </a:r>
            <a:r>
              <a:rPr lang="en-US" dirty="0" err="1" smtClean="0"/>
              <a:t>proc</a:t>
            </a:r>
            <a:r>
              <a:rPr lang="en-US" dirty="0" smtClean="0"/>
              <a:t> in the database.</a:t>
            </a:r>
          </a:p>
          <a:p>
            <a:r>
              <a:rPr lang="en-US" dirty="0" smtClean="0"/>
              <a:t>	Access to specific data sources is given to users based on their ROLE.</a:t>
            </a:r>
          </a:p>
          <a:p>
            <a:r>
              <a:rPr lang="en-US" dirty="0" smtClean="0"/>
              <a:t>	Permission to this should be given very selectively</a:t>
            </a:r>
          </a:p>
          <a:p>
            <a:r>
              <a:rPr lang="en-US" dirty="0" smtClean="0"/>
              <a:t> -Q - Report Writer [Share faculty]</a:t>
            </a:r>
          </a:p>
          <a:p>
            <a:r>
              <a:rPr lang="en-US" dirty="0" smtClean="0"/>
              <a:t>	User can share report specific faculty, if they own report.</a:t>
            </a:r>
          </a:p>
          <a:p>
            <a:r>
              <a:rPr lang="en-US" dirty="0" smtClean="0"/>
              <a:t>	Useless without Q - Report Writer [Application]</a:t>
            </a:r>
          </a:p>
          <a:p>
            <a:r>
              <a:rPr lang="en-US" dirty="0" smtClean="0"/>
              <a:t> -Q - Report Writer [Share Role]</a:t>
            </a:r>
          </a:p>
          <a:p>
            <a:r>
              <a:rPr lang="en-US" dirty="0" smtClean="0"/>
              <a:t>	User can share report with own role, if they own report.</a:t>
            </a:r>
          </a:p>
          <a:p>
            <a:r>
              <a:rPr lang="en-US" dirty="0" smtClean="0"/>
              <a:t>	Useless without Q - Report Writer [Application]</a:t>
            </a:r>
          </a:p>
          <a:p>
            <a:r>
              <a:rPr lang="en-US" dirty="0" smtClean="0"/>
              <a:t> -Q - Report Writer [Share School]</a:t>
            </a:r>
          </a:p>
          <a:p>
            <a:r>
              <a:rPr lang="en-US" dirty="0" smtClean="0"/>
              <a:t>	User can share report with any school, if they own report.</a:t>
            </a:r>
          </a:p>
          <a:p>
            <a:r>
              <a:rPr lang="en-US" dirty="0" smtClean="0"/>
              <a:t>	Useless without Q - Report Writer [Application]</a:t>
            </a:r>
          </a:p>
          <a:p>
            <a:r>
              <a:rPr lang="en-US" dirty="0" smtClean="0"/>
              <a:t> </a:t>
            </a:r>
          </a:p>
          <a:p>
            <a:r>
              <a:rPr lang="en-US" dirty="0" err="1" smtClean="0"/>
              <a:t>Sysadmin</a:t>
            </a:r>
            <a:r>
              <a:rPr lang="en-US" dirty="0" smtClean="0"/>
              <a:t> can share with any role, which is not inherited by recipients of shares. </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26</a:t>
            </a:fld>
            <a:endParaRPr lang="en-US"/>
          </a:p>
        </p:txBody>
      </p:sp>
    </p:spTree>
    <p:extLst>
      <p:ext uri="{BB962C8B-B14F-4D97-AF65-F5344CB8AC3E}">
        <p14:creationId xmlns:p14="http://schemas.microsoft.com/office/powerpoint/2010/main" val="29773470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27</a:t>
            </a:fld>
            <a:endParaRPr lang="en-US"/>
          </a:p>
        </p:txBody>
      </p:sp>
    </p:spTree>
    <p:extLst>
      <p:ext uri="{BB962C8B-B14F-4D97-AF65-F5344CB8AC3E}">
        <p14:creationId xmlns:p14="http://schemas.microsoft.com/office/powerpoint/2010/main" val="35728016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28</a:t>
            </a:fld>
            <a:endParaRPr lang="en-US"/>
          </a:p>
        </p:txBody>
      </p:sp>
    </p:spTree>
    <p:extLst>
      <p:ext uri="{BB962C8B-B14F-4D97-AF65-F5344CB8AC3E}">
        <p14:creationId xmlns:p14="http://schemas.microsoft.com/office/powerpoint/2010/main" val="1398958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29</a:t>
            </a:fld>
            <a:endParaRPr lang="en-US"/>
          </a:p>
        </p:txBody>
      </p:sp>
    </p:spTree>
    <p:extLst>
      <p:ext uri="{BB962C8B-B14F-4D97-AF65-F5344CB8AC3E}">
        <p14:creationId xmlns:p14="http://schemas.microsoft.com/office/powerpoint/2010/main" val="3618788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a:t>
            </a:fld>
            <a:endParaRPr lang="en-US"/>
          </a:p>
        </p:txBody>
      </p:sp>
    </p:spTree>
    <p:extLst>
      <p:ext uri="{BB962C8B-B14F-4D97-AF65-F5344CB8AC3E}">
        <p14:creationId xmlns:p14="http://schemas.microsoft.com/office/powerpoint/2010/main" val="16673976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30</a:t>
            </a:fld>
            <a:endParaRPr lang="en-US"/>
          </a:p>
        </p:txBody>
      </p:sp>
    </p:spTree>
    <p:extLst>
      <p:ext uri="{BB962C8B-B14F-4D97-AF65-F5344CB8AC3E}">
        <p14:creationId xmlns:p14="http://schemas.microsoft.com/office/powerpoint/2010/main" val="9625923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31</a:t>
            </a:fld>
            <a:endParaRPr lang="en-US"/>
          </a:p>
        </p:txBody>
      </p:sp>
    </p:spTree>
    <p:extLst>
      <p:ext uri="{BB962C8B-B14F-4D97-AF65-F5344CB8AC3E}">
        <p14:creationId xmlns:p14="http://schemas.microsoft.com/office/powerpoint/2010/main" val="312420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32</a:t>
            </a:fld>
            <a:endParaRPr lang="en-US"/>
          </a:p>
        </p:txBody>
      </p:sp>
    </p:spTree>
    <p:extLst>
      <p:ext uri="{BB962C8B-B14F-4D97-AF65-F5344CB8AC3E}">
        <p14:creationId xmlns:p14="http://schemas.microsoft.com/office/powerpoint/2010/main" val="1260774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33</a:t>
            </a:fld>
            <a:endParaRPr lang="en-US"/>
          </a:p>
        </p:txBody>
      </p:sp>
    </p:spTree>
    <p:extLst>
      <p:ext uri="{BB962C8B-B14F-4D97-AF65-F5344CB8AC3E}">
        <p14:creationId xmlns:p14="http://schemas.microsoft.com/office/powerpoint/2010/main" val="26055947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34</a:t>
            </a:fld>
            <a:endParaRPr lang="en-US"/>
          </a:p>
        </p:txBody>
      </p:sp>
    </p:spTree>
    <p:extLst>
      <p:ext uri="{BB962C8B-B14F-4D97-AF65-F5344CB8AC3E}">
        <p14:creationId xmlns:p14="http://schemas.microsoft.com/office/powerpoint/2010/main" val="37518267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35</a:t>
            </a:fld>
            <a:endParaRPr lang="en-US"/>
          </a:p>
        </p:txBody>
      </p:sp>
    </p:spTree>
    <p:extLst>
      <p:ext uri="{BB962C8B-B14F-4D97-AF65-F5344CB8AC3E}">
        <p14:creationId xmlns:p14="http://schemas.microsoft.com/office/powerpoint/2010/main" val="15978651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36</a:t>
            </a:fld>
            <a:endParaRPr lang="en-US"/>
          </a:p>
        </p:txBody>
      </p:sp>
    </p:spTree>
    <p:extLst>
      <p:ext uri="{BB962C8B-B14F-4D97-AF65-F5344CB8AC3E}">
        <p14:creationId xmlns:p14="http://schemas.microsoft.com/office/powerpoint/2010/main" val="3827295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4</a:t>
            </a:fld>
            <a:endParaRPr lang="en-US"/>
          </a:p>
        </p:txBody>
      </p:sp>
    </p:spTree>
    <p:extLst>
      <p:ext uri="{BB962C8B-B14F-4D97-AF65-F5344CB8AC3E}">
        <p14:creationId xmlns:p14="http://schemas.microsoft.com/office/powerpoint/2010/main" val="1451727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5</a:t>
            </a:fld>
            <a:endParaRPr lang="en-US"/>
          </a:p>
        </p:txBody>
      </p:sp>
    </p:spTree>
    <p:extLst>
      <p:ext uri="{BB962C8B-B14F-4D97-AF65-F5344CB8AC3E}">
        <p14:creationId xmlns:p14="http://schemas.microsoft.com/office/powerpoint/2010/main" val="947085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66A13C-F548-4653-8B98-88D51C296C3F}" type="slidenum">
              <a:rPr lang="en-US" smtClean="0"/>
              <a:t>6</a:t>
            </a:fld>
            <a:endParaRPr lang="en-US"/>
          </a:p>
        </p:txBody>
      </p:sp>
    </p:spTree>
    <p:extLst>
      <p:ext uri="{BB962C8B-B14F-4D97-AF65-F5344CB8AC3E}">
        <p14:creationId xmlns:p14="http://schemas.microsoft.com/office/powerpoint/2010/main" val="2806149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doesn’t matter which sub-menu</a:t>
            </a:r>
            <a:r>
              <a:rPr lang="en-US" baseline="0" dirty="0" smtClean="0"/>
              <a:t> you start from, because you can still browse all reports in the next step. However, using the sub-menu item for the type of report you are looking for will save you one click.</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7</a:t>
            </a:fld>
            <a:endParaRPr lang="en-US"/>
          </a:p>
        </p:txBody>
      </p:sp>
    </p:spTree>
    <p:extLst>
      <p:ext uri="{BB962C8B-B14F-4D97-AF65-F5344CB8AC3E}">
        <p14:creationId xmlns:p14="http://schemas.microsoft.com/office/powerpoint/2010/main" val="3791291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 folders correspond to the menu items on the previous screen.</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8</a:t>
            </a:fld>
            <a:endParaRPr lang="en-US"/>
          </a:p>
        </p:txBody>
      </p:sp>
    </p:spTree>
    <p:extLst>
      <p:ext uri="{BB962C8B-B14F-4D97-AF65-F5344CB8AC3E}">
        <p14:creationId xmlns:p14="http://schemas.microsoft.com/office/powerpoint/2010/main" val="476931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Clicking “Create Report” will give you a printable PDF. Clicking “Export Report” will give you an Excel</a:t>
            </a:r>
            <a:r>
              <a:rPr lang="en-US" baseline="0" dirty="0" smtClean="0"/>
              <a:t> file that can be used for further analysis or saved as a .CSV or .TXT for import into another software tool.</a:t>
            </a:r>
            <a:endParaRPr lang="en-US" dirty="0"/>
          </a:p>
        </p:txBody>
      </p:sp>
      <p:sp>
        <p:nvSpPr>
          <p:cNvPr id="4" name="Slide Number Placeholder 3"/>
          <p:cNvSpPr>
            <a:spLocks noGrp="1"/>
          </p:cNvSpPr>
          <p:nvPr>
            <p:ph type="sldNum" sz="quarter" idx="10"/>
          </p:nvPr>
        </p:nvSpPr>
        <p:spPr/>
        <p:txBody>
          <a:bodyPr/>
          <a:lstStyle/>
          <a:p>
            <a:fld id="{7266A13C-F548-4653-8B98-88D51C296C3F}" type="slidenum">
              <a:rPr lang="en-US" smtClean="0"/>
              <a:t>9</a:t>
            </a:fld>
            <a:endParaRPr lang="en-US"/>
          </a:p>
        </p:txBody>
      </p:sp>
    </p:spTree>
    <p:extLst>
      <p:ext uri="{BB962C8B-B14F-4D97-AF65-F5344CB8AC3E}">
        <p14:creationId xmlns:p14="http://schemas.microsoft.com/office/powerpoint/2010/main" val="2362005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C9CF133-9A7D-47E2-BEE9-3CCF8381294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CF133-9A7D-47E2-BEE9-3CCF8381294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C9CF133-9A7D-47E2-BEE9-3CCF8381294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9CF133-9A7D-47E2-BEE9-3CCF8381294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9780CEE-8CA3-4C48-B433-E1547DEEEC26}" type="datetimeFigureOut">
              <a:rPr lang="en-US" smtClean="0"/>
              <a:t>1/22/2014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9CF133-9A7D-47E2-BEE9-3CCF8381294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9780CEE-8CA3-4C48-B433-E1547DEEEC26}" type="datetimeFigureOut">
              <a:rPr lang="en-US" smtClean="0"/>
              <a:t>1/22/2014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C9CF133-9A7D-47E2-BEE9-3CCF8381294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MISTAR Report Writer</a:t>
            </a:r>
            <a:endParaRPr lang="en-US" dirty="0"/>
          </a:p>
        </p:txBody>
      </p:sp>
      <p:sp>
        <p:nvSpPr>
          <p:cNvPr id="3" name="Subtitle 2"/>
          <p:cNvSpPr>
            <a:spLocks noGrp="1"/>
          </p:cNvSpPr>
          <p:nvPr>
            <p:ph type="subTitle" idx="1"/>
          </p:nvPr>
        </p:nvSpPr>
        <p:spPr/>
        <p:txBody>
          <a:bodyPr/>
          <a:lstStyle/>
          <a:p>
            <a:r>
              <a:rPr lang="en-US" dirty="0" smtClean="0"/>
              <a:t>An Introduction</a:t>
            </a:r>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228600"/>
            <a:ext cx="7498080" cy="1676400"/>
          </a:xfrm>
        </p:spPr>
        <p:txBody>
          <a:bodyPr/>
          <a:lstStyle/>
          <a:p>
            <a:r>
              <a:rPr lang="en-US" dirty="0" smtClean="0"/>
              <a:t>On many reports, you will want to configure options before running the report.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5152" y="1834309"/>
            <a:ext cx="3965154" cy="423428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20902"/>
            <a:ext cx="6467475" cy="6906444"/>
          </a:xfrm>
          <a:prstGeom prst="rect">
            <a:avLst/>
          </a:prstGeom>
        </p:spPr>
      </p:pic>
    </p:spTree>
    <p:extLst>
      <p:ext uri="{BB962C8B-B14F-4D97-AF65-F5344CB8AC3E}">
        <p14:creationId xmlns:p14="http://schemas.microsoft.com/office/powerpoint/2010/main" val="9471277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448478"/>
            <a:ext cx="7498080" cy="1219200"/>
          </a:xfrm>
        </p:spPr>
        <p:txBody>
          <a:bodyPr/>
          <a:lstStyle/>
          <a:p>
            <a:r>
              <a:rPr lang="en-US" dirty="0" smtClean="0"/>
              <a:t>Many reports also have Sort Options: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012" y="1638300"/>
            <a:ext cx="5895975" cy="3581400"/>
          </a:xfrm>
          <a:prstGeom prst="rect">
            <a:avLst/>
          </a:prstGeom>
        </p:spPr>
      </p:pic>
    </p:spTree>
    <p:extLst>
      <p:ext uri="{BB962C8B-B14F-4D97-AF65-F5344CB8AC3E}">
        <p14:creationId xmlns:p14="http://schemas.microsoft.com/office/powerpoint/2010/main" val="2013235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562088" cy="1143000"/>
          </a:xfrm>
        </p:spPr>
        <p:txBody>
          <a:bodyPr>
            <a:normAutofit fontScale="90000"/>
          </a:bodyPr>
          <a:lstStyle/>
          <a:p>
            <a:r>
              <a:rPr lang="en-US" dirty="0" smtClean="0"/>
              <a:t>Printable PDF      (“Create Report”)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5262" y="1524000"/>
            <a:ext cx="8876338" cy="4419599"/>
          </a:xfrm>
        </p:spPr>
      </p:pic>
    </p:spTree>
    <p:extLst>
      <p:ext uri="{BB962C8B-B14F-4D97-AF65-F5344CB8AC3E}">
        <p14:creationId xmlns:p14="http://schemas.microsoft.com/office/powerpoint/2010/main" val="16247904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574280" cy="715962"/>
          </a:xfrm>
        </p:spPr>
        <p:txBody>
          <a:bodyPr>
            <a:normAutofit fontScale="90000"/>
          </a:bodyPr>
          <a:lstStyle/>
          <a:p>
            <a:r>
              <a:rPr lang="en-US" dirty="0" smtClean="0"/>
              <a:t>Excel Export      (“Export Report”)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845" y="1008403"/>
            <a:ext cx="8301155" cy="5697197"/>
          </a:xfrm>
        </p:spPr>
      </p:pic>
    </p:spTree>
    <p:extLst>
      <p:ext uri="{BB962C8B-B14F-4D97-AF65-F5344CB8AC3E}">
        <p14:creationId xmlns:p14="http://schemas.microsoft.com/office/powerpoint/2010/main" val="33186493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about running reports?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2133256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share a Report Writer report with other users</a:t>
            </a:r>
            <a:endParaRPr lang="en-US" dirty="0"/>
          </a:p>
        </p:txBody>
      </p:sp>
      <p:sp>
        <p:nvSpPr>
          <p:cNvPr id="3" name="Content Placeholder 2"/>
          <p:cNvSpPr>
            <a:spLocks noGrp="1"/>
          </p:cNvSpPr>
          <p:nvPr>
            <p:ph idx="1"/>
          </p:nvPr>
        </p:nvSpPr>
        <p:spPr>
          <a:xfrm>
            <a:off x="1447800" y="1676400"/>
            <a:ext cx="7498080" cy="1143000"/>
          </a:xfrm>
        </p:spPr>
        <p:txBody>
          <a:bodyPr/>
          <a:lstStyle/>
          <a:p>
            <a:r>
              <a:rPr lang="en-US" dirty="0" smtClean="0"/>
              <a:t>All of what we just saw will be useless if you can’t see the report</a:t>
            </a:r>
            <a:endParaRPr lang="en-US" dirty="0"/>
          </a:p>
        </p:txBody>
      </p:sp>
      <p:sp>
        <p:nvSpPr>
          <p:cNvPr id="4" name="Content Placeholder 2"/>
          <p:cNvSpPr txBox="1">
            <a:spLocks/>
          </p:cNvSpPr>
          <p:nvPr/>
        </p:nvSpPr>
        <p:spPr>
          <a:xfrm>
            <a:off x="1526458" y="2895600"/>
            <a:ext cx="7498080" cy="1524000"/>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n-US" dirty="0" smtClean="0"/>
              <a:t>You won’t be able to share reports with other MISTAR users unless you have permission to</a:t>
            </a:r>
            <a:endParaRPr lang="en-US" dirty="0"/>
          </a:p>
        </p:txBody>
      </p:sp>
      <p:sp>
        <p:nvSpPr>
          <p:cNvPr id="5" name="Content Placeholder 2"/>
          <p:cNvSpPr txBox="1">
            <a:spLocks/>
          </p:cNvSpPr>
          <p:nvPr/>
        </p:nvSpPr>
        <p:spPr>
          <a:xfrm>
            <a:off x="1524000" y="4434348"/>
            <a:ext cx="7498080" cy="204265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r>
              <a:rPr lang="en-US" dirty="0" smtClean="0"/>
              <a:t>So, in order to benefit from this portion of the presentation, you need </a:t>
            </a:r>
            <a:br>
              <a:rPr lang="en-US" dirty="0" smtClean="0"/>
            </a:br>
            <a:r>
              <a:rPr lang="en-US" dirty="0" smtClean="0"/>
              <a:t>1) Permission to see the report</a:t>
            </a:r>
            <a:br>
              <a:rPr lang="en-US" dirty="0" smtClean="0"/>
            </a:br>
            <a:r>
              <a:rPr lang="en-US" dirty="0" smtClean="0"/>
              <a:t>2) Permission to share the report</a:t>
            </a:r>
            <a:endParaRPr lang="en-US" dirty="0"/>
          </a:p>
        </p:txBody>
      </p:sp>
    </p:spTree>
    <p:extLst>
      <p:ext uri="{BB962C8B-B14F-4D97-AF65-F5344CB8AC3E}">
        <p14:creationId xmlns:p14="http://schemas.microsoft.com/office/powerpoint/2010/main" val="5282415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1447800"/>
          </a:xfrm>
        </p:spPr>
        <p:txBody>
          <a:bodyPr/>
          <a:lstStyle/>
          <a:p>
            <a:r>
              <a:rPr lang="en-US" dirty="0" smtClean="0"/>
              <a:t>Sharing a report requires going into “Report Writer” mode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2175" y="2185987"/>
            <a:ext cx="4819650" cy="2486025"/>
          </a:xfrm>
          <a:prstGeom prst="rect">
            <a:avLst/>
          </a:prstGeom>
        </p:spPr>
      </p:pic>
    </p:spTree>
    <p:extLst>
      <p:ext uri="{BB962C8B-B14F-4D97-AF65-F5344CB8AC3E}">
        <p14:creationId xmlns:p14="http://schemas.microsoft.com/office/powerpoint/2010/main" val="2312338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1828800"/>
          </a:xfrm>
        </p:spPr>
        <p:txBody>
          <a:bodyPr/>
          <a:lstStyle/>
          <a:p>
            <a:r>
              <a:rPr lang="en-US" dirty="0" smtClean="0"/>
              <a:t>After clicking “Report Writer,” you will see the list of reports you can share or edit. Click the report you want.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3075" y="2247900"/>
            <a:ext cx="6486525" cy="3238500"/>
          </a:xfrm>
          <a:prstGeom prst="rect">
            <a:avLst/>
          </a:prstGeom>
        </p:spPr>
      </p:pic>
    </p:spTree>
    <p:extLst>
      <p:ext uri="{BB962C8B-B14F-4D97-AF65-F5344CB8AC3E}">
        <p14:creationId xmlns:p14="http://schemas.microsoft.com/office/powerpoint/2010/main" val="8948552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381000"/>
            <a:ext cx="7498080" cy="1219200"/>
          </a:xfrm>
        </p:spPr>
        <p:txBody>
          <a:bodyPr/>
          <a:lstStyle/>
          <a:p>
            <a:r>
              <a:rPr lang="en-US" dirty="0" smtClean="0"/>
              <a:t>The “Share Report” button provides you with five methods for sharing.</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2092157"/>
            <a:ext cx="7620000" cy="334210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900" y="1524000"/>
            <a:ext cx="8000999" cy="5141067"/>
          </a:xfrm>
          <a:prstGeom prst="rect">
            <a:avLst/>
          </a:prstGeom>
        </p:spPr>
      </p:pic>
    </p:spTree>
    <p:extLst>
      <p:ext uri="{BB962C8B-B14F-4D97-AF65-F5344CB8AC3E}">
        <p14:creationId xmlns:p14="http://schemas.microsoft.com/office/powerpoint/2010/main" val="29934176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Type: Not Shared</a:t>
            </a:r>
            <a:endParaRPr lang="en-US" dirty="0"/>
          </a:p>
        </p:txBody>
      </p:sp>
      <p:sp>
        <p:nvSpPr>
          <p:cNvPr id="3" name="Content Placeholder 2"/>
          <p:cNvSpPr>
            <a:spLocks noGrp="1"/>
          </p:cNvSpPr>
          <p:nvPr>
            <p:ph idx="1"/>
          </p:nvPr>
        </p:nvSpPr>
        <p:spPr/>
        <p:txBody>
          <a:bodyPr/>
          <a:lstStyle/>
          <a:p>
            <a:r>
              <a:rPr lang="en-US" dirty="0" smtClean="0"/>
              <a:t>The default setting. You are the only person that can view the report.</a:t>
            </a:r>
            <a:endParaRPr lang="en-US" dirty="0"/>
          </a:p>
        </p:txBody>
      </p:sp>
    </p:spTree>
    <p:extLst>
      <p:ext uri="{BB962C8B-B14F-4D97-AF65-F5344CB8AC3E}">
        <p14:creationId xmlns:p14="http://schemas.microsoft.com/office/powerpoint/2010/main" val="13629967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it for?</a:t>
            </a:r>
            <a:endParaRPr lang="en-US" dirty="0"/>
          </a:p>
        </p:txBody>
      </p:sp>
      <p:sp>
        <p:nvSpPr>
          <p:cNvPr id="3" name="Content Placeholder 2"/>
          <p:cNvSpPr>
            <a:spLocks noGrp="1"/>
          </p:cNvSpPr>
          <p:nvPr>
            <p:ph idx="1"/>
          </p:nvPr>
        </p:nvSpPr>
        <p:spPr/>
        <p:txBody>
          <a:bodyPr/>
          <a:lstStyle/>
          <a:p>
            <a:r>
              <a:rPr lang="en-US" dirty="0" smtClean="0"/>
              <a:t>Not a replacement for RESA Reports</a:t>
            </a:r>
          </a:p>
          <a:p>
            <a:r>
              <a:rPr lang="en-US" dirty="0" smtClean="0"/>
              <a:t>Not a replacement for Views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Type: Schools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36737" y="1685925"/>
            <a:ext cx="6696075" cy="4324350"/>
          </a:xfrm>
        </p:spPr>
      </p:pic>
      <p:sp>
        <p:nvSpPr>
          <p:cNvPr id="5" name="TextBox 4"/>
          <p:cNvSpPr txBox="1"/>
          <p:nvPr/>
        </p:nvSpPr>
        <p:spPr>
          <a:xfrm>
            <a:off x="1828800" y="6211669"/>
            <a:ext cx="4191000" cy="646331"/>
          </a:xfrm>
          <a:prstGeom prst="rect">
            <a:avLst/>
          </a:prstGeom>
          <a:noFill/>
        </p:spPr>
        <p:txBody>
          <a:bodyPr wrap="square" rtlCol="0">
            <a:spAutoFit/>
          </a:bodyPr>
          <a:lstStyle/>
          <a:p>
            <a:r>
              <a:rPr lang="en-US" dirty="0" err="1"/>
              <a:t>Ctrl+Click</a:t>
            </a:r>
            <a:r>
              <a:rPr lang="en-US" dirty="0"/>
              <a:t> to select multiples.</a:t>
            </a:r>
          </a:p>
          <a:p>
            <a:endParaRPr lang="en-US" dirty="0"/>
          </a:p>
        </p:txBody>
      </p:sp>
    </p:spTree>
    <p:extLst>
      <p:ext uri="{BB962C8B-B14F-4D97-AF65-F5344CB8AC3E}">
        <p14:creationId xmlns:p14="http://schemas.microsoft.com/office/powerpoint/2010/main" val="4583471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Type: Faculty</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31975" y="1685925"/>
            <a:ext cx="6705600" cy="4324350"/>
          </a:xfrm>
        </p:spPr>
      </p:pic>
      <p:sp>
        <p:nvSpPr>
          <p:cNvPr id="5" name="TextBox 4"/>
          <p:cNvSpPr txBox="1"/>
          <p:nvPr/>
        </p:nvSpPr>
        <p:spPr>
          <a:xfrm>
            <a:off x="1828800" y="6211669"/>
            <a:ext cx="4191000" cy="646331"/>
          </a:xfrm>
          <a:prstGeom prst="rect">
            <a:avLst/>
          </a:prstGeom>
          <a:noFill/>
        </p:spPr>
        <p:txBody>
          <a:bodyPr wrap="square" rtlCol="0">
            <a:spAutoFit/>
          </a:bodyPr>
          <a:lstStyle/>
          <a:p>
            <a:r>
              <a:rPr lang="en-US" dirty="0" err="1"/>
              <a:t>Ctrl+Click</a:t>
            </a:r>
            <a:r>
              <a:rPr lang="en-US" dirty="0"/>
              <a:t> to select multiples.</a:t>
            </a:r>
          </a:p>
          <a:p>
            <a:endParaRPr lang="en-US" dirty="0"/>
          </a:p>
        </p:txBody>
      </p:sp>
    </p:spTree>
    <p:extLst>
      <p:ext uri="{BB962C8B-B14F-4D97-AF65-F5344CB8AC3E}">
        <p14:creationId xmlns:p14="http://schemas.microsoft.com/office/powerpoint/2010/main" val="15108857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Type: Share with My Role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31975" y="1685925"/>
            <a:ext cx="6705600" cy="4324350"/>
          </a:xfrm>
        </p:spPr>
      </p:pic>
      <p:sp>
        <p:nvSpPr>
          <p:cNvPr id="5" name="TextBox 4"/>
          <p:cNvSpPr txBox="1"/>
          <p:nvPr/>
        </p:nvSpPr>
        <p:spPr>
          <a:xfrm>
            <a:off x="1828800" y="6211669"/>
            <a:ext cx="4191000" cy="646331"/>
          </a:xfrm>
          <a:prstGeom prst="rect">
            <a:avLst/>
          </a:prstGeom>
          <a:noFill/>
        </p:spPr>
        <p:txBody>
          <a:bodyPr wrap="square" rtlCol="0">
            <a:spAutoFit/>
          </a:bodyPr>
          <a:lstStyle/>
          <a:p>
            <a:r>
              <a:rPr lang="en-US" dirty="0" err="1"/>
              <a:t>Ctrl+Click</a:t>
            </a:r>
            <a:r>
              <a:rPr lang="en-US" dirty="0"/>
              <a:t> to select multiples.</a:t>
            </a:r>
          </a:p>
          <a:p>
            <a:endParaRPr lang="en-US" dirty="0"/>
          </a:p>
        </p:txBody>
      </p:sp>
    </p:spTree>
    <p:extLst>
      <p:ext uri="{BB962C8B-B14F-4D97-AF65-F5344CB8AC3E}">
        <p14:creationId xmlns:p14="http://schemas.microsoft.com/office/powerpoint/2010/main" val="4477774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Type: Share with Any Role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31975" y="1685925"/>
            <a:ext cx="6705600" cy="4324350"/>
          </a:xfrm>
        </p:spPr>
      </p:pic>
      <p:sp>
        <p:nvSpPr>
          <p:cNvPr id="5" name="TextBox 4"/>
          <p:cNvSpPr txBox="1"/>
          <p:nvPr/>
        </p:nvSpPr>
        <p:spPr>
          <a:xfrm>
            <a:off x="1828800" y="6211669"/>
            <a:ext cx="4191000" cy="646331"/>
          </a:xfrm>
          <a:prstGeom prst="rect">
            <a:avLst/>
          </a:prstGeom>
          <a:noFill/>
        </p:spPr>
        <p:txBody>
          <a:bodyPr wrap="square" rtlCol="0">
            <a:spAutoFit/>
          </a:bodyPr>
          <a:lstStyle/>
          <a:p>
            <a:r>
              <a:rPr lang="en-US" dirty="0" err="1"/>
              <a:t>Ctrl+Click</a:t>
            </a:r>
            <a:r>
              <a:rPr lang="en-US" dirty="0"/>
              <a:t> to select multiples.</a:t>
            </a:r>
          </a:p>
          <a:p>
            <a:endParaRPr lang="en-US" dirty="0"/>
          </a:p>
        </p:txBody>
      </p:sp>
    </p:spTree>
    <p:extLst>
      <p:ext uri="{BB962C8B-B14F-4D97-AF65-F5344CB8AC3E}">
        <p14:creationId xmlns:p14="http://schemas.microsoft.com/office/powerpoint/2010/main" val="31554238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381000"/>
            <a:ext cx="7498080" cy="1600200"/>
          </a:xfrm>
        </p:spPr>
        <p:txBody>
          <a:bodyPr/>
          <a:lstStyle/>
          <a:p>
            <a:r>
              <a:rPr lang="en-US" dirty="0" smtClean="0"/>
              <a:t>After selecting whom to share a report with, be sure to click “Submit” on the report, then “Exit Report Writer”</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1175" y="2476500"/>
            <a:ext cx="6600825" cy="2552700"/>
          </a:xfrm>
          <a:prstGeom prst="rect">
            <a:avLst/>
          </a:prstGeom>
        </p:spPr>
      </p:pic>
    </p:spTree>
    <p:extLst>
      <p:ext uri="{BB962C8B-B14F-4D97-AF65-F5344CB8AC3E}">
        <p14:creationId xmlns:p14="http://schemas.microsoft.com/office/powerpoint/2010/main" val="30012327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840162"/>
          </a:xfrm>
        </p:spPr>
        <p:txBody>
          <a:bodyPr>
            <a:normAutofit/>
          </a:bodyPr>
          <a:lstStyle/>
          <a:p>
            <a:r>
              <a:rPr lang="en-US" dirty="0" smtClean="0"/>
              <a:t>Now that you’ve shared the report, what will the faculty you’ve shared it with be able</a:t>
            </a:r>
            <a:br>
              <a:rPr lang="en-US" dirty="0" smtClean="0"/>
            </a:br>
            <a:r>
              <a:rPr lang="en-US" dirty="0" smtClean="0"/>
              <a:t>to do?</a:t>
            </a:r>
            <a:endParaRPr lang="en-US" dirty="0"/>
          </a:p>
        </p:txBody>
      </p:sp>
    </p:spTree>
    <p:extLst>
      <p:ext uri="{BB962C8B-B14F-4D97-AF65-F5344CB8AC3E}">
        <p14:creationId xmlns:p14="http://schemas.microsoft.com/office/powerpoint/2010/main" val="24967629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That depends on their role permissions in MISTAR</a:t>
            </a:r>
            <a:endParaRPr lang="en-US" dirty="0"/>
          </a:p>
        </p:txBody>
      </p:sp>
      <p:sp>
        <p:nvSpPr>
          <p:cNvPr id="3" name="Content Placeholder 2"/>
          <p:cNvSpPr>
            <a:spLocks noGrp="1"/>
          </p:cNvSpPr>
          <p:nvPr>
            <p:ph idx="1"/>
          </p:nvPr>
        </p:nvSpPr>
        <p:spPr>
          <a:xfrm>
            <a:off x="1447800" y="1600200"/>
            <a:ext cx="7498080" cy="4800600"/>
          </a:xfrm>
        </p:spPr>
        <p:txBody>
          <a:bodyPr/>
          <a:lstStyle/>
          <a:p>
            <a:r>
              <a:rPr lang="en-US" dirty="0" smtClean="0"/>
              <a:t>If they don’t have special Report Writer permissions, they will only be able to run the report.</a:t>
            </a:r>
          </a:p>
          <a:p>
            <a:r>
              <a:rPr lang="en-US" dirty="0" smtClean="0"/>
              <a:t>If they have all of the “Q – Report Writer …” permissions, they will be able to copy the report, create reports, and share reports they “own” with other faculty.</a:t>
            </a:r>
          </a:p>
          <a:p>
            <a:r>
              <a:rPr lang="en-US" dirty="0" smtClean="0"/>
              <a:t>If user has some of the “Q – Report Writer …” permissions, see handout.</a:t>
            </a:r>
            <a:endParaRPr lang="en-US" dirty="0"/>
          </a:p>
        </p:txBody>
      </p:sp>
    </p:spTree>
    <p:extLst>
      <p:ext uri="{BB962C8B-B14F-4D97-AF65-F5344CB8AC3E}">
        <p14:creationId xmlns:p14="http://schemas.microsoft.com/office/powerpoint/2010/main" val="24529535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Decisions, decisions…</a:t>
            </a:r>
            <a:endParaRPr lang="en-US" dirty="0"/>
          </a:p>
        </p:txBody>
      </p:sp>
      <p:sp>
        <p:nvSpPr>
          <p:cNvPr id="3" name="Content Placeholder 2"/>
          <p:cNvSpPr>
            <a:spLocks noGrp="1"/>
          </p:cNvSpPr>
          <p:nvPr>
            <p:ph idx="1"/>
          </p:nvPr>
        </p:nvSpPr>
        <p:spPr/>
        <p:txBody>
          <a:bodyPr/>
          <a:lstStyle/>
          <a:p>
            <a:r>
              <a:rPr lang="en-US" dirty="0" smtClean="0"/>
              <a:t>Each district will have to think through who should have permission to manage reports (besides the MISTAR System Administrator). </a:t>
            </a:r>
            <a:br>
              <a:rPr lang="en-US" dirty="0" smtClean="0"/>
            </a:br>
            <a:endParaRPr lang="en-US" dirty="0" smtClean="0"/>
          </a:p>
          <a:p>
            <a:r>
              <a:rPr lang="en-US" dirty="0" smtClean="0"/>
              <a:t>Many districts may want one or two designated “Report Managers” who can modify and share reports to other users.</a:t>
            </a:r>
            <a:endParaRPr lang="en-US" dirty="0"/>
          </a:p>
        </p:txBody>
      </p:sp>
    </p:spTree>
    <p:extLst>
      <p:ext uri="{BB962C8B-B14F-4D97-AF65-F5344CB8AC3E}">
        <p14:creationId xmlns:p14="http://schemas.microsoft.com/office/powerpoint/2010/main" val="19343965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about sharing reports?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62576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reports are created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525353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this?</a:t>
            </a:r>
            <a:endParaRPr lang="en-US" dirty="0"/>
          </a:p>
        </p:txBody>
      </p:sp>
      <p:pic>
        <p:nvPicPr>
          <p:cNvPr id="4" name="Content Placeholder 3" descr="MISTAR-QueryWriter.jpg"/>
          <p:cNvPicPr>
            <a:picLocks noGrp="1" noChangeAspect="1"/>
          </p:cNvPicPr>
          <p:nvPr>
            <p:ph idx="1"/>
          </p:nvPr>
        </p:nvPicPr>
        <p:blipFill>
          <a:blip r:embed="rId3"/>
          <a:stretch>
            <a:fillRect/>
          </a:stretch>
        </p:blipFill>
        <p:spPr>
          <a:xfrm>
            <a:off x="1591005" y="1447800"/>
            <a:ext cx="7187540" cy="4800600"/>
          </a:xfrm>
        </p:spPr>
      </p:pic>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 Design</a:t>
            </a:r>
            <a:endParaRPr lang="en-US" dirty="0"/>
          </a:p>
        </p:txBody>
      </p:sp>
      <p:sp>
        <p:nvSpPr>
          <p:cNvPr id="3" name="Content Placeholder 2"/>
          <p:cNvSpPr>
            <a:spLocks noGrp="1"/>
          </p:cNvSpPr>
          <p:nvPr>
            <p:ph idx="1"/>
          </p:nvPr>
        </p:nvSpPr>
        <p:spPr>
          <a:xfrm>
            <a:off x="1435608" y="1447800"/>
            <a:ext cx="7498080" cy="5105400"/>
          </a:xfrm>
        </p:spPr>
        <p:txBody>
          <a:bodyPr>
            <a:normAutofit fontScale="92500" lnSpcReduction="10000"/>
          </a:bodyPr>
          <a:lstStyle/>
          <a:p>
            <a:r>
              <a:rPr lang="en-US" dirty="0" smtClean="0"/>
              <a:t>The problem: You need to know what you want on the </a:t>
            </a:r>
            <a:r>
              <a:rPr lang="en-US" b="1" dirty="0" smtClean="0"/>
              <a:t>Report</a:t>
            </a:r>
            <a:r>
              <a:rPr lang="en-US" dirty="0" smtClean="0"/>
              <a:t> before you can work backwards to the </a:t>
            </a:r>
            <a:r>
              <a:rPr lang="en-US" b="1" dirty="0" smtClean="0"/>
              <a:t>View</a:t>
            </a:r>
            <a:r>
              <a:rPr lang="en-US" dirty="0" smtClean="0"/>
              <a:t> and </a:t>
            </a:r>
            <a:r>
              <a:rPr lang="en-US" b="1" dirty="0" smtClean="0"/>
              <a:t>Data Source</a:t>
            </a:r>
            <a:r>
              <a:rPr lang="en-US" dirty="0" smtClean="0"/>
              <a:t>.</a:t>
            </a:r>
          </a:p>
          <a:p>
            <a:endParaRPr lang="en-US" b="1" dirty="0"/>
          </a:p>
          <a:p>
            <a:pPr>
              <a:buNone/>
            </a:pPr>
            <a:r>
              <a:rPr lang="en-US" dirty="0" smtClean="0"/>
              <a:t>Picture the </a:t>
            </a:r>
            <a:r>
              <a:rPr lang="en-US" b="1" dirty="0" smtClean="0"/>
              <a:t>Report </a:t>
            </a:r>
            <a:r>
              <a:rPr lang="en-US" dirty="0" smtClean="0"/>
              <a:t>you want </a:t>
            </a:r>
          </a:p>
          <a:p>
            <a:pPr>
              <a:buNone/>
            </a:pPr>
            <a:r>
              <a:rPr lang="en-US" b="1" dirty="0" smtClean="0">
                <a:sym typeface="Wingdings" pitchFamily="2" charset="2"/>
              </a:rPr>
              <a:t>	</a:t>
            </a:r>
            <a:r>
              <a:rPr lang="en-US" dirty="0" smtClean="0"/>
              <a:t>Choose</a:t>
            </a:r>
            <a:r>
              <a:rPr lang="en-US" b="1" dirty="0" smtClean="0"/>
              <a:t> </a:t>
            </a:r>
            <a:r>
              <a:rPr lang="en-US" dirty="0" smtClean="0"/>
              <a:t>a </a:t>
            </a:r>
            <a:r>
              <a:rPr lang="en-US" b="1" dirty="0" smtClean="0"/>
              <a:t>View / Procedure / Data 						          Designer</a:t>
            </a:r>
          </a:p>
          <a:p>
            <a:pPr>
              <a:buNone/>
            </a:pPr>
            <a:r>
              <a:rPr lang="en-US" b="1" dirty="0" smtClean="0">
                <a:sym typeface="Wingdings" pitchFamily="2" charset="2"/>
              </a:rPr>
              <a:t>		 </a:t>
            </a:r>
            <a:r>
              <a:rPr lang="en-US" dirty="0" smtClean="0">
                <a:sym typeface="Wingdings" pitchFamily="2" charset="2"/>
              </a:rPr>
              <a:t>Setup</a:t>
            </a:r>
            <a:r>
              <a:rPr lang="en-US" b="1" dirty="0" smtClean="0">
                <a:sym typeface="Wingdings" pitchFamily="2" charset="2"/>
              </a:rPr>
              <a:t> Data Source </a:t>
            </a:r>
          </a:p>
          <a:p>
            <a:pPr>
              <a:buNone/>
            </a:pPr>
            <a:r>
              <a:rPr lang="en-US" b="1" dirty="0">
                <a:sym typeface="Wingdings" pitchFamily="2" charset="2"/>
              </a:rPr>
              <a:t>	</a:t>
            </a:r>
            <a:r>
              <a:rPr lang="en-US" b="1" dirty="0" smtClean="0">
                <a:sym typeface="Wingdings" pitchFamily="2" charset="2"/>
              </a:rPr>
              <a:t>		 </a:t>
            </a:r>
            <a:r>
              <a:rPr lang="en-US" dirty="0" smtClean="0">
                <a:sym typeface="Wingdings" pitchFamily="2" charset="2"/>
              </a:rPr>
              <a:t>Setup</a:t>
            </a:r>
            <a:r>
              <a:rPr lang="en-US" b="1" dirty="0" smtClean="0">
                <a:sym typeface="Wingdings" pitchFamily="2" charset="2"/>
              </a:rPr>
              <a:t> Report</a:t>
            </a:r>
          </a:p>
          <a:p>
            <a:pPr>
              <a:buNone/>
            </a:pPr>
            <a:r>
              <a:rPr lang="en-US" b="1" dirty="0">
                <a:sym typeface="Wingdings" pitchFamily="2" charset="2"/>
              </a:rPr>
              <a:t>	</a:t>
            </a:r>
            <a:r>
              <a:rPr lang="en-US" b="1" dirty="0" smtClean="0">
                <a:sym typeface="Wingdings" pitchFamily="2" charset="2"/>
              </a:rPr>
              <a:t>			 </a:t>
            </a:r>
            <a:r>
              <a:rPr lang="en-US" dirty="0" smtClean="0">
                <a:sym typeface="Wingdings" pitchFamily="2" charset="2"/>
              </a:rPr>
              <a:t>Share</a:t>
            </a:r>
            <a:r>
              <a:rPr lang="en-US" b="1" dirty="0" smtClean="0">
                <a:sym typeface="Wingdings" pitchFamily="2" charset="2"/>
              </a:rPr>
              <a:t> Report</a:t>
            </a:r>
            <a:endParaRPr lang="en-US" b="1"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need on the report?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7265837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Choose or Create a Data Source</a:t>
            </a:r>
            <a:endParaRPr lang="en-US" dirty="0"/>
          </a:p>
        </p:txBody>
      </p:sp>
      <p:sp>
        <p:nvSpPr>
          <p:cNvPr id="3" name="Content Placeholder 2"/>
          <p:cNvSpPr>
            <a:spLocks noGrp="1"/>
          </p:cNvSpPr>
          <p:nvPr>
            <p:ph idx="1"/>
          </p:nvPr>
        </p:nvSpPr>
        <p:spPr/>
        <p:txBody>
          <a:bodyPr/>
          <a:lstStyle/>
          <a:p>
            <a:r>
              <a:rPr lang="en-US" dirty="0" smtClean="0"/>
              <a:t>Look for an existing Data Source that has what you need. </a:t>
            </a:r>
            <a:endParaRPr lang="en-US" dirty="0"/>
          </a:p>
          <a:p>
            <a:r>
              <a:rPr lang="en-US" dirty="0" smtClean="0"/>
              <a:t>There are three types of Data Sources:</a:t>
            </a:r>
          </a:p>
          <a:p>
            <a:pPr lvl="1"/>
            <a:r>
              <a:rPr lang="en-US" dirty="0" smtClean="0"/>
              <a:t>Views - designed by WCRESA / Oakland Schools</a:t>
            </a:r>
          </a:p>
          <a:p>
            <a:pPr lvl="1"/>
            <a:r>
              <a:rPr lang="en-US" dirty="0" smtClean="0"/>
              <a:t>Procedures</a:t>
            </a:r>
            <a:r>
              <a:rPr lang="en-US" dirty="0"/>
              <a:t> - designed by WCRESA / Oakland Schools</a:t>
            </a:r>
            <a:endParaRPr lang="en-US" dirty="0" smtClean="0"/>
          </a:p>
          <a:p>
            <a:pPr lvl="1"/>
            <a:r>
              <a:rPr lang="en-US" dirty="0" smtClean="0"/>
              <a:t>Data Designers - more flexible; easily customized by report creator</a:t>
            </a:r>
            <a:endParaRPr lang="en-US" dirty="0"/>
          </a:p>
        </p:txBody>
      </p:sp>
    </p:spTree>
    <p:extLst>
      <p:ext uri="{BB962C8B-B14F-4D97-AF65-F5344CB8AC3E}">
        <p14:creationId xmlns:p14="http://schemas.microsoft.com/office/powerpoint/2010/main" val="36880629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431" y="762000"/>
            <a:ext cx="8700570" cy="6096000"/>
          </a:xfrm>
          <a:prstGeom prst="rect">
            <a:avLst/>
          </a:prstGeom>
        </p:spPr>
      </p:pic>
      <p:sp>
        <p:nvSpPr>
          <p:cNvPr id="5" name="Title 1"/>
          <p:cNvSpPr>
            <a:spLocks noGrp="1"/>
          </p:cNvSpPr>
          <p:nvPr>
            <p:ph type="title"/>
          </p:nvPr>
        </p:nvSpPr>
        <p:spPr>
          <a:xfrm>
            <a:off x="1290236" y="0"/>
            <a:ext cx="7655643" cy="685800"/>
          </a:xfrm>
        </p:spPr>
        <p:txBody>
          <a:bodyPr>
            <a:normAutofit fontScale="90000"/>
          </a:bodyPr>
          <a:lstStyle/>
          <a:p>
            <a:r>
              <a:rPr lang="en-US" dirty="0" smtClean="0"/>
              <a:t>Data Sources tab of Report Writer</a:t>
            </a:r>
            <a:endParaRPr lang="en-US" dirty="0"/>
          </a:p>
        </p:txBody>
      </p:sp>
    </p:spTree>
    <p:extLst>
      <p:ext uri="{BB962C8B-B14F-4D97-AF65-F5344CB8AC3E}">
        <p14:creationId xmlns:p14="http://schemas.microsoft.com/office/powerpoint/2010/main" val="35186610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98080" cy="563562"/>
          </a:xfrm>
        </p:spPr>
        <p:txBody>
          <a:bodyPr>
            <a:normAutofit fontScale="90000"/>
          </a:bodyPr>
          <a:lstStyle/>
          <a:p>
            <a:r>
              <a:rPr lang="en-US" dirty="0" smtClean="0"/>
              <a:t>Data Designers as a starting point…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433" y="697014"/>
            <a:ext cx="7620167" cy="6160986"/>
          </a:xfrm>
        </p:spPr>
      </p:pic>
    </p:spTree>
    <p:extLst>
      <p:ext uri="{BB962C8B-B14F-4D97-AF65-F5344CB8AC3E}">
        <p14:creationId xmlns:p14="http://schemas.microsoft.com/office/powerpoint/2010/main" val="2995338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Once you have a Data Source,</a:t>
            </a:r>
            <a:br>
              <a:rPr lang="en-US" dirty="0" smtClean="0"/>
            </a:br>
            <a:r>
              <a:rPr lang="en-US" dirty="0" smtClean="0"/>
              <a:t>Create a New Report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524000"/>
            <a:ext cx="6625412" cy="5181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7480"/>
            <a:ext cx="8839200" cy="6912959"/>
          </a:xfrm>
          <a:prstGeom prst="rect">
            <a:avLst/>
          </a:prstGeom>
        </p:spPr>
      </p:pic>
    </p:spTree>
    <p:extLst>
      <p:ext uri="{BB962C8B-B14F-4D97-AF65-F5344CB8AC3E}">
        <p14:creationId xmlns:p14="http://schemas.microsoft.com/office/powerpoint/2010/main" val="1547830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5200" y="2819400"/>
            <a:ext cx="5428488" cy="3429000"/>
          </a:xfrm>
        </p:spPr>
        <p:txBody>
          <a:bodyPr/>
          <a:lstStyle/>
          <a:p>
            <a:pPr marL="82296" indent="0">
              <a:buNone/>
            </a:pPr>
            <a:r>
              <a:rPr lang="en-US" dirty="0" smtClean="0"/>
              <a:t>Q Login</a:t>
            </a:r>
            <a:endParaRPr lang="en-US" dirty="0"/>
          </a:p>
        </p:txBody>
      </p:sp>
    </p:spTree>
    <p:extLst>
      <p:ext uri="{BB962C8B-B14F-4D97-AF65-F5344CB8AC3E}">
        <p14:creationId xmlns:p14="http://schemas.microsoft.com/office/powerpoint/2010/main" val="18543564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 Writer is the web version of Query Writer</a:t>
            </a:r>
            <a:endParaRPr lang="en-US" dirty="0"/>
          </a:p>
        </p:txBody>
      </p:sp>
      <p:pic>
        <p:nvPicPr>
          <p:cNvPr id="4" name="Content Placeholder 3" descr="MISTAR-ReportWriter.jpg"/>
          <p:cNvPicPr>
            <a:picLocks noGrp="1" noChangeAspect="1"/>
          </p:cNvPicPr>
          <p:nvPr>
            <p:ph idx="1"/>
          </p:nvPr>
        </p:nvPicPr>
        <p:blipFill>
          <a:blip r:embed="rId3"/>
          <a:stretch>
            <a:fillRect/>
          </a:stretch>
        </p:blipFill>
        <p:spPr>
          <a:xfrm>
            <a:off x="1435100" y="1668150"/>
            <a:ext cx="7499350" cy="4359900"/>
          </a:xfrm>
        </p:spPr>
      </p:pic>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But it’s a bit different:</a:t>
            </a:r>
            <a:endParaRPr lang="en-US" dirty="0"/>
          </a:p>
        </p:txBody>
      </p:sp>
      <p:sp>
        <p:nvSpPr>
          <p:cNvPr id="3" name="Content Placeholder 2"/>
          <p:cNvSpPr>
            <a:spLocks noGrp="1"/>
          </p:cNvSpPr>
          <p:nvPr>
            <p:ph idx="1"/>
          </p:nvPr>
        </p:nvSpPr>
        <p:spPr/>
        <p:txBody>
          <a:bodyPr/>
          <a:lstStyle/>
          <a:p>
            <a:r>
              <a:rPr lang="en-US" dirty="0" smtClean="0"/>
              <a:t>Setting up a new report in Report Writer has different layers than setting up a new query in Query Writer.</a:t>
            </a:r>
          </a:p>
          <a:p>
            <a:pPr lvl="1"/>
            <a:r>
              <a:rPr lang="en-US" dirty="0" smtClean="0"/>
              <a:t>View / Stored Procedure / “Data Designer”</a:t>
            </a:r>
          </a:p>
          <a:p>
            <a:pPr lvl="1"/>
            <a:r>
              <a:rPr lang="en-US" dirty="0" smtClean="0"/>
              <a:t>Data Source</a:t>
            </a:r>
          </a:p>
          <a:p>
            <a:pPr lvl="1"/>
            <a:r>
              <a:rPr lang="en-US" dirty="0" smtClean="0"/>
              <a:t>Report</a:t>
            </a:r>
          </a:p>
          <a:p>
            <a:r>
              <a:rPr lang="en-US" dirty="0" smtClean="0"/>
              <a:t>Report Writer reports must be shared with users – each report has its own permissions.</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today:	</a:t>
            </a:r>
            <a:endParaRPr lang="en-US" dirty="0"/>
          </a:p>
        </p:txBody>
      </p:sp>
      <p:sp>
        <p:nvSpPr>
          <p:cNvPr id="3" name="Content Placeholder 2"/>
          <p:cNvSpPr>
            <a:spLocks noGrp="1"/>
          </p:cNvSpPr>
          <p:nvPr>
            <p:ph idx="1"/>
          </p:nvPr>
        </p:nvSpPr>
        <p:spPr>
          <a:xfrm>
            <a:off x="1435608" y="1447800"/>
            <a:ext cx="7498080" cy="5105400"/>
          </a:xfrm>
        </p:spPr>
        <p:txBody>
          <a:bodyPr>
            <a:normAutofit/>
          </a:bodyPr>
          <a:lstStyle/>
          <a:p>
            <a:r>
              <a:rPr lang="en-US" dirty="0" smtClean="0"/>
              <a:t>Demonstrate how to find and run a Report Writer report.</a:t>
            </a:r>
          </a:p>
          <a:p>
            <a:r>
              <a:rPr lang="en-US" dirty="0" smtClean="0"/>
              <a:t>Demonstrate how to share a Report Writer report to other users.</a:t>
            </a:r>
          </a:p>
          <a:p>
            <a:r>
              <a:rPr lang="en-US" dirty="0" smtClean="0"/>
              <a:t>Briefly touch on how reports are created.</a:t>
            </a:r>
          </a:p>
        </p:txBody>
      </p:sp>
    </p:spTree>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find and run a Report Writer report</a:t>
            </a:r>
            <a:endParaRPr lang="en-US" dirty="0"/>
          </a:p>
        </p:txBody>
      </p:sp>
      <p:sp>
        <p:nvSpPr>
          <p:cNvPr id="3" name="Content Placeholder 2"/>
          <p:cNvSpPr>
            <a:spLocks noGrp="1"/>
          </p:cNvSpPr>
          <p:nvPr>
            <p:ph idx="1"/>
          </p:nvPr>
        </p:nvSpPr>
        <p:spPr/>
        <p:txBody>
          <a:bodyPr/>
          <a:lstStyle/>
          <a:p>
            <a:r>
              <a:rPr lang="en-US" dirty="0" smtClean="0"/>
              <a:t>In Q, select “Reports” from any of the sub-menus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2667000"/>
            <a:ext cx="4238625" cy="3829050"/>
          </a:xfrm>
          <a:prstGeom prst="rect">
            <a:avLst/>
          </a:prstGeom>
        </p:spPr>
      </p:pic>
    </p:spTree>
    <p:extLst>
      <p:ext uri="{BB962C8B-B14F-4D97-AF65-F5344CB8AC3E}">
        <p14:creationId xmlns:p14="http://schemas.microsoft.com/office/powerpoint/2010/main" val="37385809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1676400"/>
          </a:xfrm>
        </p:spPr>
        <p:txBody>
          <a:bodyPr/>
          <a:lstStyle/>
          <a:p>
            <a:r>
              <a:rPr lang="en-US" dirty="0" smtClean="0"/>
              <a:t>You will see a list of reports that have been shared with you in that track. Click the report you wish to run.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1981200"/>
            <a:ext cx="2933700" cy="4391025"/>
          </a:xfrm>
          <a:prstGeom prst="rect">
            <a:avLst/>
          </a:prstGeom>
        </p:spPr>
      </p:pic>
    </p:spTree>
    <p:extLst>
      <p:ext uri="{BB962C8B-B14F-4D97-AF65-F5344CB8AC3E}">
        <p14:creationId xmlns:p14="http://schemas.microsoft.com/office/powerpoint/2010/main" val="38349491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304800"/>
            <a:ext cx="7498080" cy="2286000"/>
          </a:xfrm>
        </p:spPr>
        <p:txBody>
          <a:bodyPr/>
          <a:lstStyle/>
          <a:p>
            <a:r>
              <a:rPr lang="en-US" dirty="0" smtClean="0"/>
              <a:t>Running the report can be as simple as clicking “Create Report” or “Export Report”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375" y="2038350"/>
            <a:ext cx="8048625" cy="3448050"/>
          </a:xfrm>
          <a:prstGeom prst="rect">
            <a:avLst/>
          </a:prstGeom>
        </p:spPr>
      </p:pic>
      <p:sp>
        <p:nvSpPr>
          <p:cNvPr id="6" name="TextBox 5"/>
          <p:cNvSpPr txBox="1"/>
          <p:nvPr/>
        </p:nvSpPr>
        <p:spPr>
          <a:xfrm>
            <a:off x="1095375" y="5715000"/>
            <a:ext cx="7848600" cy="923330"/>
          </a:xfrm>
          <a:prstGeom prst="rect">
            <a:avLst/>
          </a:prstGeom>
          <a:noFill/>
        </p:spPr>
        <p:txBody>
          <a:bodyPr wrap="square" rtlCol="0">
            <a:spAutoFit/>
          </a:bodyPr>
          <a:lstStyle/>
          <a:p>
            <a:r>
              <a:rPr lang="en-US" dirty="0"/>
              <a:t>Clicking “Create Report” will give you a printable PDF. Clicking “Export Report” will give you an Excel file that can be used for further analysis or saved as a .CSV or .TXT for import into another software tool.</a:t>
            </a:r>
          </a:p>
        </p:txBody>
      </p:sp>
    </p:spTree>
    <p:extLst>
      <p:ext uri="{BB962C8B-B14F-4D97-AF65-F5344CB8AC3E}">
        <p14:creationId xmlns:p14="http://schemas.microsoft.com/office/powerpoint/2010/main" val="13598226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31526</TotalTime>
  <Words>1054</Words>
  <Application>Microsoft Office PowerPoint</Application>
  <PresentationFormat>On-screen Show (4:3)</PresentationFormat>
  <Paragraphs>147</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Solstice</vt:lpstr>
      <vt:lpstr>MISTAR Report Writer</vt:lpstr>
      <vt:lpstr>What’s it for?</vt:lpstr>
      <vt:lpstr>Remember this?</vt:lpstr>
      <vt:lpstr>Report Writer is the web version of Query Writer</vt:lpstr>
      <vt:lpstr>But it’s a bit different:</vt:lpstr>
      <vt:lpstr>Goals for today: </vt:lpstr>
      <vt:lpstr>How to find and run a Report Writer report</vt:lpstr>
      <vt:lpstr>PowerPoint Presentation</vt:lpstr>
      <vt:lpstr>PowerPoint Presentation</vt:lpstr>
      <vt:lpstr>PowerPoint Presentation</vt:lpstr>
      <vt:lpstr>PowerPoint Presentation</vt:lpstr>
      <vt:lpstr>Printable PDF      (“Create Report”)</vt:lpstr>
      <vt:lpstr>Excel Export      (“Export Report”)</vt:lpstr>
      <vt:lpstr>Questions about running reports?</vt:lpstr>
      <vt:lpstr>How to share a Report Writer report with other users</vt:lpstr>
      <vt:lpstr>PowerPoint Presentation</vt:lpstr>
      <vt:lpstr>PowerPoint Presentation</vt:lpstr>
      <vt:lpstr>PowerPoint Presentation</vt:lpstr>
      <vt:lpstr>Share Type: Not Shared</vt:lpstr>
      <vt:lpstr>Share Type: Schools</vt:lpstr>
      <vt:lpstr>Share Type: Faculty</vt:lpstr>
      <vt:lpstr>Share Type: Share with My Role</vt:lpstr>
      <vt:lpstr>Share Type: Share with Any Role</vt:lpstr>
      <vt:lpstr>PowerPoint Presentation</vt:lpstr>
      <vt:lpstr>Now that you’ve shared the report, what will the faculty you’ve shared it with be able to do?</vt:lpstr>
      <vt:lpstr>That depends on their role permissions in MISTAR</vt:lpstr>
      <vt:lpstr>Decisions, decisions…</vt:lpstr>
      <vt:lpstr>Questions about sharing reports?</vt:lpstr>
      <vt:lpstr>How reports are created</vt:lpstr>
      <vt:lpstr>Backward Design</vt:lpstr>
      <vt:lpstr>What do you need on the report?</vt:lpstr>
      <vt:lpstr>Choose or Create a Data Source</vt:lpstr>
      <vt:lpstr>Data Sources tab of Report Writer</vt:lpstr>
      <vt:lpstr>Data Designers as a starting point…</vt:lpstr>
      <vt:lpstr>Once you have a Data Source, Create a New Report</vt:lpstr>
      <vt:lpstr>PowerPoint Presentation</vt:lpstr>
    </vt:vector>
  </TitlesOfParts>
  <Company>Wayne RESA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Aric Haley</dc:creator>
  <cp:lastModifiedBy>Aric Haley</cp:lastModifiedBy>
  <cp:revision>77</cp:revision>
  <dcterms:created xsi:type="dcterms:W3CDTF">2013-05-03T16:51:38Z</dcterms:created>
  <dcterms:modified xsi:type="dcterms:W3CDTF">2014-01-22T15:09:39Z</dcterms:modified>
</cp:coreProperties>
</file>