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70" r:id="rId2"/>
    <p:sldId id="256" r:id="rId3"/>
    <p:sldId id="261" r:id="rId4"/>
    <p:sldId id="258" r:id="rId5"/>
    <p:sldId id="263" r:id="rId6"/>
    <p:sldId id="260" r:id="rId7"/>
    <p:sldId id="267" r:id="rId8"/>
    <p:sldId id="259" r:id="rId9"/>
    <p:sldId id="264" r:id="rId10"/>
    <p:sldId id="265" r:id="rId11"/>
    <p:sldId id="266" r:id="rId12"/>
    <p:sldId id="269" r:id="rId13"/>
    <p:sldId id="271" r:id="rId14"/>
    <p:sldId id="272" r:id="rId15"/>
    <p:sldId id="273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0BBF"/>
    <a:srgbClr val="17C00A"/>
    <a:srgbClr val="C00297"/>
    <a:srgbClr val="99FF33"/>
    <a:srgbClr val="08ACC2"/>
    <a:srgbClr val="6EC802"/>
    <a:srgbClr val="9C2E68"/>
    <a:srgbClr val="F0F5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85" autoAdjust="0"/>
    <p:restoredTop sz="74039" autoAdjust="0"/>
  </p:normalViewPr>
  <p:slideViewPr>
    <p:cSldViewPr>
      <p:cViewPr>
        <p:scale>
          <a:sx n="100" d="100"/>
          <a:sy n="100" d="100"/>
        </p:scale>
        <p:origin x="-194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BFD6DC-0F7C-43FB-BAE7-689C83E2405E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64476-ED40-4F97-9809-C6B5B40FD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60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 dirty="0" smtClean="0"/>
              <a:t>The Student Special Education application may be used to track and maintain Special Education records for students throughout their participation in defined special education programs. </a:t>
            </a:r>
          </a:p>
          <a:p>
            <a:r>
              <a:rPr lang="en-US" sz="4000" dirty="0" smtClean="0"/>
              <a:t>Information that users can track may include, but is not limited to special education events, IEPs, program begin and end dates, instructional settings, disabilities and placements.</a:t>
            </a:r>
            <a:endParaRPr lang="en-US" sz="40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64476-ED40-4F97-9809-C6B5B40FD25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334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Within the details</a:t>
            </a:r>
            <a:r>
              <a:rPr lang="en-US" baseline="0" dirty="0" smtClean="0"/>
              <a:t> of an event you can view </a:t>
            </a:r>
            <a:r>
              <a:rPr lang="en-US" baseline="0" dirty="0" smtClean="0"/>
              <a:t>the following: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Program </a:t>
            </a:r>
            <a:r>
              <a:rPr lang="en-US" baseline="0" dirty="0" smtClean="0"/>
              <a:t>service start </a:t>
            </a:r>
            <a:r>
              <a:rPr lang="en-US" baseline="0" dirty="0" smtClean="0"/>
              <a:t>date</a:t>
            </a:r>
          </a:p>
          <a:p>
            <a:r>
              <a:rPr lang="en-US" baseline="0" dirty="0" smtClean="0"/>
              <a:t>IEP Purpose (reason)</a:t>
            </a:r>
          </a:p>
          <a:p>
            <a:r>
              <a:rPr lang="en-US" baseline="0" dirty="0" smtClean="0"/>
              <a:t>IEP Date</a:t>
            </a:r>
          </a:p>
          <a:p>
            <a:r>
              <a:rPr lang="en-US" baseline="0" dirty="0" smtClean="0"/>
              <a:t>Exit Date – if applicable</a:t>
            </a:r>
          </a:p>
          <a:p>
            <a:r>
              <a:rPr lang="en-US" baseline="0" dirty="0" smtClean="0"/>
              <a:t>Exit Reason – if applicable</a:t>
            </a:r>
            <a:endParaRPr lang="en-US" baseline="0" dirty="0" smtClean="0"/>
          </a:p>
          <a:p>
            <a:r>
              <a:rPr lang="en-US" baseline="0" dirty="0" smtClean="0"/>
              <a:t>Primary </a:t>
            </a:r>
            <a:r>
              <a:rPr lang="en-US" baseline="0" dirty="0" smtClean="0"/>
              <a:t>Disability</a:t>
            </a:r>
          </a:p>
          <a:p>
            <a:r>
              <a:rPr lang="en-US" baseline="0" dirty="0" smtClean="0"/>
              <a:t>MET (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Multidisciplinary Evaluation Team) </a:t>
            </a:r>
            <a:r>
              <a:rPr lang="en-US" baseline="0" dirty="0" smtClean="0"/>
              <a:t>date</a:t>
            </a:r>
          </a:p>
          <a:p>
            <a:r>
              <a:rPr lang="en-US" baseline="0" dirty="0" smtClean="0"/>
              <a:t>ER (REED, Evaluation Review) date</a:t>
            </a:r>
          </a:p>
          <a:p>
            <a:r>
              <a:rPr lang="en-US" baseline="0" dirty="0" smtClean="0"/>
              <a:t>Parent Approval (Yes or No) and date of approval</a:t>
            </a:r>
            <a:endParaRPr lang="en-US" baseline="0" dirty="0" smtClean="0"/>
          </a:p>
          <a:p>
            <a:r>
              <a:rPr lang="en-US" baseline="0" dirty="0" smtClean="0"/>
              <a:t>Transportation details</a:t>
            </a:r>
          </a:p>
          <a:p>
            <a:r>
              <a:rPr lang="en-US" baseline="0" dirty="0" smtClean="0"/>
              <a:t>Location of services</a:t>
            </a:r>
          </a:p>
          <a:p>
            <a:r>
              <a:rPr lang="en-US" baseline="0" dirty="0" smtClean="0"/>
              <a:t>Service hours per week (per year for early childhood education)</a:t>
            </a:r>
          </a:p>
          <a:p>
            <a:r>
              <a:rPr lang="en-US" baseline="0" dirty="0" smtClean="0"/>
              <a:t>Who last touched the student’s record.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64476-ED40-4F97-9809-C6B5B40FD25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9160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Within the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Initial IEP area you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 view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following:</a:t>
            </a:r>
          </a:p>
          <a:p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Parent Evaluation Consent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  Timeliness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of Initial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Result of Initial IEP 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Days Beyond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Eval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Referral Date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Consent To Evaluate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 -  Date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of Parental Consent to record the date the parent signed the consent for evaluation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File ID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 - if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used in your district (optional)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Do Not Report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 - checkbox if this student is not be reported to MSDS (the data associated with is checkbox may no longer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 pull with state reporting)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 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Other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District IEP  -  when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 a check mark appears in this box it indicates a student, 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Calibri" pitchFamily="34" charset="0"/>
                <a:ea typeface="+mn-ea"/>
                <a:cs typeface="+mn-cs"/>
              </a:rPr>
              <a:t>s stipulated in his/her current IEP, participates in a center program, a cooperative-agreement program designed specifically for special education students, or a cross-district special education program. </a:t>
            </a:r>
            <a:endParaRPr lang="en-US" b="0" i="0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64476-ED40-4F97-9809-C6B5B40FD25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9824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64476-ED40-4F97-9809-C6B5B40FD25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2466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also</a:t>
            </a:r>
            <a:r>
              <a:rPr lang="en-US" baseline="0" dirty="0" smtClean="0"/>
              <a:t> generate reports on Initial IEP results.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64476-ED40-4F97-9809-C6B5B40FD25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795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latin typeface="Calibri" pitchFamily="34" charset="0"/>
                <a:cs typeface="Calibri" pitchFamily="34" charset="0"/>
              </a:rPr>
              <a:t>After you have logged in and selected the appropriate school track you will click on New Applications.</a:t>
            </a:r>
          </a:p>
          <a:p>
            <a:endParaRPr lang="en-US" sz="12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64476-ED40-4F97-9809-C6B5B40FD25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680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tx1"/>
                </a:solidFill>
              </a:rPr>
              <a:t>1.  After clicking on New Applications you will come to the</a:t>
            </a:r>
            <a:r>
              <a:rPr lang="en-US" baseline="0" dirty="0" smtClean="0">
                <a:solidFill>
                  <a:schemeClr val="tx1"/>
                </a:solidFill>
              </a:rPr>
              <a:t> calendar </a:t>
            </a:r>
            <a:r>
              <a:rPr lang="en-US" dirty="0" smtClean="0">
                <a:solidFill>
                  <a:schemeClr val="tx1"/>
                </a:solidFill>
              </a:rPr>
              <a:t>screen. The date defaults</a:t>
            </a:r>
            <a:r>
              <a:rPr lang="en-US" baseline="0" dirty="0" smtClean="0">
                <a:solidFill>
                  <a:schemeClr val="tx1"/>
                </a:solidFill>
              </a:rPr>
              <a:t> to today’s date or whatever date you have your system date set to. </a:t>
            </a:r>
            <a:r>
              <a:rPr lang="en-US" dirty="0" smtClean="0">
                <a:solidFill>
                  <a:schemeClr val="tx1"/>
                </a:solidFill>
              </a:rPr>
              <a:t>You</a:t>
            </a:r>
            <a:r>
              <a:rPr lang="en-US" baseline="0" dirty="0" smtClean="0">
                <a:solidFill>
                  <a:schemeClr val="tx1"/>
                </a:solidFill>
              </a:rPr>
              <a:t> may also manually select a date.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2.  Click on Menu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baseline="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64476-ED40-4F97-9809-C6B5B40FD25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528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64476-ED40-4F97-9809-C6B5B40FD25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6028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Student Banner allows you to view pertinent student demographic information in a centralized banner format.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Students are listed in alphabetical order by last name within the application.</a:t>
            </a:r>
          </a:p>
          <a:p>
            <a:pPr lvl="0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avoid mistakenly editing or adding information for the wrong student, the Student Banner will default to a blank record.  </a:t>
            </a:r>
          </a:p>
          <a:p>
            <a:pPr lvl="0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two ways to search for students whose information you would like to view.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Arrow Keys or Find key.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Students are listed in alphabetical order sorted by last name in the system.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Enter the student’s last name and first initial (or portion of) and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click the Find Button below the search variables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64476-ED40-4F97-9809-C6B5B40FD25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1448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Find function allows you to search by the following fields: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Local Id 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Last name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First name 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State Id 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Grade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Gender 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Group fields 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Track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64476-ED40-4F97-9809-C6B5B40FD25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8357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the student does not have</a:t>
            </a:r>
            <a:r>
              <a:rPr lang="en-US" baseline="0" dirty="0" smtClean="0"/>
              <a:t> any special education records the screen will look like this.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64476-ED40-4F97-9809-C6B5B40FD25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3883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Special Education records for students with a program history are stored in a list format viewable by student.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64476-ED40-4F97-9809-C6B5B40FD25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919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baseline="0" dirty="0" smtClean="0"/>
              <a:t>To view details of a specific special education </a:t>
            </a:r>
            <a:r>
              <a:rPr lang="en-US" sz="1400" baseline="0" dirty="0" smtClean="0"/>
              <a:t>event (IEP, Addendum, Exit, etc.)</a:t>
            </a:r>
            <a:endParaRPr lang="en-US" sz="1400" baseline="0" dirty="0" smtClean="0"/>
          </a:p>
          <a:p>
            <a:r>
              <a:rPr lang="en-US" sz="1400" baseline="0" dirty="0" smtClean="0"/>
              <a:t>Highlight the event for which you would like to view details.</a:t>
            </a:r>
          </a:p>
          <a:p>
            <a:r>
              <a:rPr lang="en-US" sz="1400" baseline="0" dirty="0" smtClean="0"/>
              <a:t>The details for the selected record will appear on the right hand side of the screen.  </a:t>
            </a:r>
          </a:p>
          <a:p>
            <a:r>
              <a:rPr lang="en-US" sz="1400" baseline="0" dirty="0" smtClean="0"/>
              <a:t>All data for the selected event will be displayed in a view only format.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64476-ED40-4F97-9809-C6B5B40FD25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3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FF839-59B0-46C4-822F-C51653EF3F3E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FB246-1B2A-4C3A-85DD-519C6993978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FF839-59B0-46C4-822F-C51653EF3F3E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FB246-1B2A-4C3A-85DD-519C69939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FF839-59B0-46C4-822F-C51653EF3F3E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FB246-1B2A-4C3A-85DD-519C69939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FF839-59B0-46C4-822F-C51653EF3F3E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FB246-1B2A-4C3A-85DD-519C69939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FF839-59B0-46C4-822F-C51653EF3F3E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29FB246-1B2A-4C3A-85DD-519C69939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FF839-59B0-46C4-822F-C51653EF3F3E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FB246-1B2A-4C3A-85DD-519C69939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FF839-59B0-46C4-822F-C51653EF3F3E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FB246-1B2A-4C3A-85DD-519C69939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FF839-59B0-46C4-822F-C51653EF3F3E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FB246-1B2A-4C3A-85DD-519C69939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FF839-59B0-46C4-822F-C51653EF3F3E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FB246-1B2A-4C3A-85DD-519C69939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FF839-59B0-46C4-822F-C51653EF3F3E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FB246-1B2A-4C3A-85DD-519C69939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FF839-59B0-46C4-822F-C51653EF3F3E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FB246-1B2A-4C3A-85DD-519C69939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97FF839-59B0-46C4-822F-C51653EF3F3E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29FB246-1B2A-4C3A-85DD-519C6993978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5162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effectLst>
                  <a:outerShdw blurRad="114300" dist="101600" dir="2700000" algn="tl">
                    <a:srgbClr val="000000">
                      <a:alpha val="40000"/>
                    </a:srgbClr>
                  </a:outerShdw>
                </a:effectLst>
                <a:cs typeface="Calibri" pitchFamily="34" charset="0"/>
              </a:rPr>
              <a:t>Special Education Overview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097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Reviewing each event.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8229600" cy="4800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385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077200" cy="86836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Details of an event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41000"/>
                    </a14:imgEffect>
                    <a14:imgEffect>
                      <a14:saturation sat="205000"/>
                    </a14:imgEffect>
                    <a14:imgEffect>
                      <a14:brightnessContrast brigh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66800"/>
            <a:ext cx="69342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051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Initial IEP Information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85344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588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9445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Initial IEP Timing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71600"/>
            <a:ext cx="7619999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1787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Result of Initial IEP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7543800" cy="460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25105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Available Reports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1305342"/>
            <a:ext cx="7924800" cy="5247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500" dirty="0" smtClean="0">
                <a:latin typeface="Calibri" pitchFamily="34" charset="0"/>
              </a:rPr>
              <a:t> Disability</a:t>
            </a:r>
            <a:endParaRPr lang="en-US" sz="2500" dirty="0">
              <a:latin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500" dirty="0" smtClean="0">
                <a:latin typeface="Calibri" pitchFamily="34" charset="0"/>
              </a:rPr>
              <a:t> Inactive </a:t>
            </a:r>
            <a:r>
              <a:rPr lang="en-US" sz="2500" dirty="0">
                <a:latin typeface="Calibri" pitchFamily="34" charset="0"/>
              </a:rPr>
              <a:t>Student, Active Special Ed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500" dirty="0" smtClean="0">
                <a:latin typeface="Calibri" pitchFamily="34" charset="0"/>
              </a:rPr>
              <a:t> Overdue </a:t>
            </a:r>
            <a:r>
              <a:rPr lang="en-US" sz="2500" dirty="0" err="1">
                <a:latin typeface="Calibri" pitchFamily="34" charset="0"/>
              </a:rPr>
              <a:t>Eval</a:t>
            </a:r>
            <a:r>
              <a:rPr lang="en-US" sz="2500" dirty="0">
                <a:latin typeface="Calibri" pitchFamily="34" charset="0"/>
              </a:rPr>
              <a:t> Review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500" dirty="0" smtClean="0">
                <a:latin typeface="Calibri" pitchFamily="34" charset="0"/>
              </a:rPr>
              <a:t> Overdue </a:t>
            </a:r>
            <a:r>
              <a:rPr lang="en-US" sz="2500" dirty="0">
                <a:latin typeface="Calibri" pitchFamily="34" charset="0"/>
              </a:rPr>
              <a:t>IEP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500" dirty="0" smtClean="0">
                <a:latin typeface="Calibri" pitchFamily="34" charset="0"/>
              </a:rPr>
              <a:t> Program </a:t>
            </a:r>
            <a:r>
              <a:rPr lang="en-US" sz="2500" dirty="0">
                <a:latin typeface="Calibri" pitchFamily="34" charset="0"/>
              </a:rPr>
              <a:t>Enrollment Analysis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500" dirty="0" smtClean="0">
                <a:latin typeface="Calibri" pitchFamily="34" charset="0"/>
              </a:rPr>
              <a:t> Program </a:t>
            </a:r>
            <a:r>
              <a:rPr lang="en-US" sz="2500" dirty="0">
                <a:latin typeface="Calibri" pitchFamily="34" charset="0"/>
              </a:rPr>
              <a:t>History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500" dirty="0" smtClean="0">
                <a:latin typeface="Calibri" pitchFamily="34" charset="0"/>
              </a:rPr>
              <a:t> Provider </a:t>
            </a:r>
            <a:r>
              <a:rPr lang="en-US" sz="2500" dirty="0">
                <a:latin typeface="Calibri" pitchFamily="34" charset="0"/>
              </a:rPr>
              <a:t>Alpha List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500" dirty="0" smtClean="0">
                <a:latin typeface="Calibri" pitchFamily="34" charset="0"/>
              </a:rPr>
              <a:t> Provider </a:t>
            </a:r>
            <a:r>
              <a:rPr lang="en-US" sz="2500" dirty="0">
                <a:latin typeface="Calibri" pitchFamily="34" charset="0"/>
              </a:rPr>
              <a:t>Caseload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500" dirty="0" smtClean="0">
                <a:latin typeface="Calibri" pitchFamily="34" charset="0"/>
              </a:rPr>
              <a:t> Provider </a:t>
            </a:r>
            <a:r>
              <a:rPr lang="en-US" sz="2500" dirty="0">
                <a:latin typeface="Calibri" pitchFamily="34" charset="0"/>
              </a:rPr>
              <a:t>Master List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500" dirty="0" smtClean="0">
                <a:latin typeface="Calibri" pitchFamily="34" charset="0"/>
              </a:rPr>
              <a:t> Service </a:t>
            </a:r>
            <a:r>
              <a:rPr lang="en-US" sz="2500" dirty="0">
                <a:latin typeface="Calibri" pitchFamily="34" charset="0"/>
              </a:rPr>
              <a:t>Tracker - Service and Summary Notes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500" dirty="0" smtClean="0">
                <a:latin typeface="Calibri" pitchFamily="34" charset="0"/>
              </a:rPr>
              <a:t> Spec </a:t>
            </a:r>
            <a:r>
              <a:rPr lang="en-US" sz="2500" dirty="0">
                <a:latin typeface="Calibri" pitchFamily="34" charset="0"/>
              </a:rPr>
              <a:t>Ed Analysis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500" dirty="0" smtClean="0">
                <a:latin typeface="Calibri" pitchFamily="34" charset="0"/>
              </a:rPr>
              <a:t> Spec </a:t>
            </a:r>
            <a:r>
              <a:rPr lang="en-US" sz="2500" dirty="0">
                <a:latin typeface="Calibri" pitchFamily="34" charset="0"/>
              </a:rPr>
              <a:t>Ed Monthly Summary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500" dirty="0" smtClean="0">
                <a:latin typeface="Calibri" pitchFamily="34" charset="0"/>
              </a:rPr>
              <a:t> Spec </a:t>
            </a:r>
            <a:r>
              <a:rPr lang="en-US" sz="2500" dirty="0">
                <a:latin typeface="Calibri" pitchFamily="34" charset="0"/>
              </a:rPr>
              <a:t>Ed Student Listing</a:t>
            </a:r>
          </a:p>
        </p:txBody>
      </p:sp>
    </p:spTree>
    <p:extLst>
      <p:ext uri="{BB962C8B-B14F-4D97-AF65-F5344CB8AC3E}">
        <p14:creationId xmlns:p14="http://schemas.microsoft.com/office/powerpoint/2010/main" val="23817286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5715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tx1">
                    <a:lumMod val="95000"/>
                  </a:schemeClr>
                </a:solidFill>
              </a:rPr>
              <a:t>Questions ??</a:t>
            </a:r>
            <a:endParaRPr lang="en-US" sz="60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51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sz="4700" dirty="0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cs typeface="Calibri" pitchFamily="34" charset="0"/>
              </a:rPr>
              <a:t>Information you can track</a:t>
            </a:r>
            <a:r>
              <a:rPr lang="en-US" sz="3600" dirty="0">
                <a:effectLst>
                  <a:outerShdw blurRad="50800" dist="50800" dir="5400000" algn="ctr" rotWithShape="0">
                    <a:schemeClr val="bg1"/>
                  </a:outerShdw>
                </a:effectLst>
                <a:latin typeface="Calibri" pitchFamily="34" charset="0"/>
                <a:cs typeface="Calibri" pitchFamily="34" charset="0"/>
              </a:rPr>
              <a:t>.</a:t>
            </a:r>
            <a:br>
              <a:rPr lang="en-US" sz="3600" dirty="0">
                <a:effectLst>
                  <a:outerShdw blurRad="50800" dist="50800" dir="5400000" algn="ctr" rotWithShape="0">
                    <a:schemeClr val="bg1"/>
                  </a:outerShdw>
                </a:effectLst>
                <a:latin typeface="Calibri" pitchFamily="34" charset="0"/>
                <a:cs typeface="Calibri" pitchFamily="34" charset="0"/>
              </a:rPr>
            </a:b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dirty="0">
                <a:latin typeface="Calibri" pitchFamily="34" charset="0"/>
                <a:cs typeface="Calibri" pitchFamily="34" charset="0"/>
              </a:rPr>
              <a:t>IEPs</a:t>
            </a:r>
          </a:p>
          <a:p>
            <a:pPr>
              <a:lnSpc>
                <a:spcPct val="150000"/>
              </a:lnSpc>
            </a:pPr>
            <a:r>
              <a:rPr lang="en-US" sz="3600" dirty="0">
                <a:latin typeface="Calibri" pitchFamily="34" charset="0"/>
                <a:cs typeface="Calibri" pitchFamily="34" charset="0"/>
              </a:rPr>
              <a:t>Program begin and end dates</a:t>
            </a:r>
          </a:p>
          <a:p>
            <a:pPr>
              <a:lnSpc>
                <a:spcPct val="150000"/>
              </a:lnSpc>
            </a:pPr>
            <a:r>
              <a:rPr lang="en-US" sz="3600" dirty="0">
                <a:latin typeface="Calibri" pitchFamily="34" charset="0"/>
                <a:cs typeface="Calibri" pitchFamily="34" charset="0"/>
              </a:rPr>
              <a:t>Instructional settings</a:t>
            </a:r>
          </a:p>
          <a:p>
            <a:pPr>
              <a:lnSpc>
                <a:spcPct val="150000"/>
              </a:lnSpc>
            </a:pPr>
            <a:r>
              <a:rPr lang="en-US" sz="3600" dirty="0">
                <a:latin typeface="Calibri" pitchFamily="34" charset="0"/>
                <a:cs typeface="Calibri" pitchFamily="34" charset="0"/>
              </a:rPr>
              <a:t>Disabilities</a:t>
            </a:r>
          </a:p>
          <a:p>
            <a:pPr>
              <a:lnSpc>
                <a:spcPct val="150000"/>
              </a:lnSpc>
            </a:pPr>
            <a:r>
              <a:rPr lang="en-US" sz="3600" dirty="0">
                <a:latin typeface="Calibri" pitchFamily="34" charset="0"/>
                <a:cs typeface="Calibri" pitchFamily="34" charset="0"/>
              </a:rPr>
              <a:t>Placements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44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229139"/>
            <a:ext cx="5257800" cy="50292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533400" y="457200"/>
            <a:ext cx="8229600" cy="5943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latin typeface="Calibri" pitchFamily="34" charset="0"/>
                <a:cs typeface="Calibri" pitchFamily="34" charset="0"/>
              </a:rPr>
              <a:t>             </a:t>
            </a:r>
            <a:r>
              <a:rPr lang="en-US" sz="4100" b="1" dirty="0" smtClean="0">
                <a:effectLst>
                  <a:outerShdw blurRad="114300" dist="101600" dir="2700000" algn="tl">
                    <a:srgbClr val="000000">
                      <a:alpha val="40000"/>
                    </a:srgbClr>
                  </a:outerShdw>
                </a:effectLst>
                <a:latin typeface="+mj-lt"/>
                <a:cs typeface="Calibri" pitchFamily="34" charset="0"/>
              </a:rPr>
              <a:t>How </a:t>
            </a:r>
            <a:r>
              <a:rPr lang="en-US" sz="4100" b="1" dirty="0">
                <a:effectLst>
                  <a:outerShdw blurRad="114300" dist="101600" dir="2700000" algn="tl">
                    <a:srgbClr val="000000">
                      <a:alpha val="40000"/>
                    </a:srgbClr>
                  </a:outerShdw>
                </a:effectLst>
                <a:latin typeface="+mj-lt"/>
                <a:cs typeface="Calibri" pitchFamily="34" charset="0"/>
              </a:rPr>
              <a:t>to find a student</a:t>
            </a:r>
          </a:p>
          <a:p>
            <a:pPr marL="0" indent="0">
              <a:buNone/>
            </a:pPr>
            <a:r>
              <a:rPr lang="en-US" sz="2800" dirty="0" smtClean="0"/>
              <a:t>	</a:t>
            </a:r>
            <a:endParaRPr lang="en-US" sz="2800" dirty="0"/>
          </a:p>
        </p:txBody>
      </p:sp>
      <p:cxnSp>
        <p:nvCxnSpPr>
          <p:cNvPr id="7" name="Elbow Connector 6"/>
          <p:cNvCxnSpPr/>
          <p:nvPr/>
        </p:nvCxnSpPr>
        <p:spPr>
          <a:xfrm>
            <a:off x="3048000" y="4343400"/>
            <a:ext cx="1828800" cy="1371600"/>
          </a:xfrm>
          <a:prstGeom prst="bentConnector3">
            <a:avLst/>
          </a:prstGeom>
          <a:ln w="635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5"/>
          <p:cNvSpPr>
            <a:spLocks noGrp="1"/>
          </p:cNvSpPr>
          <p:nvPr>
            <p:ph type="body" idx="2"/>
          </p:nvPr>
        </p:nvSpPr>
        <p:spPr>
          <a:xfrm>
            <a:off x="914400" y="3743739"/>
            <a:ext cx="2286000" cy="2382424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+mj-lt"/>
                <a:cs typeface="Calibri" pitchFamily="34" charset="0"/>
              </a:rPr>
              <a:t>Click </a:t>
            </a:r>
            <a:r>
              <a:rPr lang="en-US" sz="2400" dirty="0">
                <a:latin typeface="+mj-lt"/>
                <a:cs typeface="Calibri" pitchFamily="34" charset="0"/>
              </a:rPr>
              <a:t>on </a:t>
            </a:r>
            <a:r>
              <a:rPr lang="en-US" sz="2400" b="1" dirty="0">
                <a:latin typeface="+mj-lt"/>
                <a:cs typeface="Calibri" pitchFamily="34" charset="0"/>
              </a:rPr>
              <a:t>New Applications</a:t>
            </a:r>
            <a:r>
              <a:rPr lang="en-US" sz="2400" dirty="0">
                <a:latin typeface="+mj-lt"/>
                <a:cs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13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76714" y="228600"/>
            <a:ext cx="8153400" cy="762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Click on Menu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68940"/>
            <a:ext cx="8763000" cy="5008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Oval 13"/>
          <p:cNvSpPr/>
          <p:nvPr/>
        </p:nvSpPr>
        <p:spPr>
          <a:xfrm>
            <a:off x="115229" y="1371600"/>
            <a:ext cx="722971" cy="611459"/>
          </a:xfrm>
          <a:prstGeom prst="ellipse">
            <a:avLst/>
          </a:prstGeom>
          <a:noFill/>
          <a:ln w="50800">
            <a:solidFill>
              <a:srgbClr val="17C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73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" y="2819400"/>
            <a:ext cx="4191001" cy="335280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endParaRPr lang="en-US" sz="3000" b="1" dirty="0">
              <a:latin typeface="+mj-lt"/>
              <a:cs typeface="Calibri" pitchFamily="34" charset="0"/>
            </a:endParaRPr>
          </a:p>
          <a:p>
            <a:pPr marL="137160" indent="0">
              <a:buNone/>
            </a:pPr>
            <a:r>
              <a:rPr lang="en-US" sz="2700" b="1" dirty="0" smtClean="0">
                <a:effectLst>
                  <a:outerShdw blurRad="114300" dist="101600" dir="2700000" algn="ctr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Calibri" pitchFamily="34" charset="0"/>
              </a:rPr>
              <a:t>1. Click on programs</a:t>
            </a:r>
          </a:p>
          <a:p>
            <a:pPr marL="137160" indent="0">
              <a:buNone/>
            </a:pPr>
            <a:endParaRPr lang="en-US" b="1" dirty="0" smtClean="0">
              <a:latin typeface="+mj-lt"/>
              <a:cs typeface="Calibri" pitchFamily="34" charset="0"/>
            </a:endParaRPr>
          </a:p>
          <a:p>
            <a:pPr marL="137160" indent="0">
              <a:buNone/>
            </a:pPr>
            <a:r>
              <a:rPr lang="en-US" sz="2700" b="1" dirty="0" smtClean="0">
                <a:effectLst>
                  <a:outerShdw blurRad="114300" dist="101600" dir="2700000" algn="ctr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Calibri" pitchFamily="34" charset="0"/>
              </a:rPr>
              <a:t>2. Click on Student </a:t>
            </a:r>
          </a:p>
          <a:p>
            <a:pPr marL="137160" indent="0">
              <a:lnSpc>
                <a:spcPts val="2500"/>
              </a:lnSpc>
              <a:buNone/>
            </a:pPr>
            <a:r>
              <a:rPr lang="en-US" sz="2700" b="1" dirty="0" smtClean="0">
                <a:effectLst>
                  <a:outerShdw blurRad="114300" dist="101600" dir="2700000" algn="ctr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Calibri" pitchFamily="34" charset="0"/>
              </a:rPr>
              <a:t>Special Education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975" y="488795"/>
            <a:ext cx="4572000" cy="5638800"/>
          </a:xfrm>
          <a:prstGeom prst="rect">
            <a:avLst/>
          </a:prstGeom>
          <a:noFill/>
          <a:ln w="9525">
            <a:solidFill>
              <a:srgbClr val="200BBF">
                <a:alpha val="54000"/>
              </a:srgbClr>
            </a:solidFill>
            <a:miter lim="800000"/>
            <a:headEnd/>
            <a:tailEnd/>
          </a:ln>
          <a:effectLst/>
        </p:spPr>
      </p:pic>
      <p:sp>
        <p:nvSpPr>
          <p:cNvPr id="2" name="Oval 1"/>
          <p:cNvSpPr/>
          <p:nvPr/>
        </p:nvSpPr>
        <p:spPr>
          <a:xfrm>
            <a:off x="4953000" y="4648200"/>
            <a:ext cx="990600" cy="609600"/>
          </a:xfrm>
          <a:prstGeom prst="ellipse">
            <a:avLst/>
          </a:prstGeom>
          <a:noFill/>
          <a:ln>
            <a:solidFill>
              <a:srgbClr val="17C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019800" y="3505200"/>
            <a:ext cx="2438400" cy="457200"/>
          </a:xfrm>
          <a:prstGeom prst="ellipse">
            <a:avLst/>
          </a:prstGeom>
          <a:noFill/>
          <a:ln>
            <a:solidFill>
              <a:srgbClr val="17C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94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89740"/>
            <a:ext cx="8382000" cy="5292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304800"/>
            <a:ext cx="88392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100" b="1" dirty="0" smtClean="0">
                <a:effectLst>
                  <a:outerShdw blurRad="114300" dist="101600" dir="2700000" algn="ctr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Calibri" pitchFamily="34" charset="0"/>
              </a:rPr>
              <a:t>The Student Banner allows you to locate a student using the arrows or the Find key.</a:t>
            </a:r>
          </a:p>
        </p:txBody>
      </p:sp>
      <p:sp>
        <p:nvSpPr>
          <p:cNvPr id="7" name="Rectangle 6"/>
          <p:cNvSpPr/>
          <p:nvPr/>
        </p:nvSpPr>
        <p:spPr>
          <a:xfrm>
            <a:off x="6705600" y="2080880"/>
            <a:ext cx="914400" cy="102560"/>
          </a:xfrm>
          <a:prstGeom prst="rect">
            <a:avLst/>
          </a:prstGeom>
          <a:solidFill>
            <a:srgbClr val="F0F5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81000" y="1489740"/>
            <a:ext cx="8305800" cy="872460"/>
          </a:xfrm>
          <a:prstGeom prst="rect">
            <a:avLst/>
          </a:prstGeom>
          <a:noFill/>
          <a:ln w="63500">
            <a:solidFill>
              <a:srgbClr val="17C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800100" y="2578895"/>
            <a:ext cx="390524" cy="697705"/>
          </a:xfrm>
          <a:prstGeom prst="straightConnector1">
            <a:avLst/>
          </a:prstGeom>
          <a:ln w="25400">
            <a:solidFill>
              <a:srgbClr val="C0029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162175" y="2594372"/>
            <a:ext cx="152400" cy="561976"/>
          </a:xfrm>
          <a:prstGeom prst="straightConnector1">
            <a:avLst/>
          </a:prstGeom>
          <a:ln w="25400">
            <a:solidFill>
              <a:srgbClr val="C0029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1190624" y="2594373"/>
            <a:ext cx="0" cy="682227"/>
          </a:xfrm>
          <a:prstGeom prst="straightConnector1">
            <a:avLst/>
          </a:prstGeom>
          <a:ln w="25400">
            <a:solidFill>
              <a:srgbClr val="C0029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2162175" y="2616994"/>
            <a:ext cx="504825" cy="516732"/>
          </a:xfrm>
          <a:prstGeom prst="straightConnector1">
            <a:avLst/>
          </a:prstGeom>
          <a:ln w="25400">
            <a:solidFill>
              <a:srgbClr val="C0029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1190624" y="2616995"/>
            <a:ext cx="561976" cy="659605"/>
          </a:xfrm>
          <a:prstGeom prst="straightConnector1">
            <a:avLst/>
          </a:prstGeom>
          <a:ln w="25400">
            <a:solidFill>
              <a:srgbClr val="C0029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01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001000" cy="7921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Find a student using variables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289568"/>
            <a:ext cx="69342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ight Brace 3"/>
          <p:cNvSpPr/>
          <p:nvPr/>
        </p:nvSpPr>
        <p:spPr>
          <a:xfrm rot="10800000">
            <a:off x="1066800" y="2971799"/>
            <a:ext cx="914400" cy="2362201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" y="2971799"/>
            <a:ext cx="1066800" cy="2908489"/>
          </a:xfrm>
          <a:prstGeom prst="rect">
            <a:avLst/>
          </a:prstGeom>
          <a:noFill/>
        </p:spPr>
        <p:txBody>
          <a:bodyPr wrap="square" lIns="0" tIns="0" rIns="0" bIns="2743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900" b="1" dirty="0" smtClean="0">
                <a:latin typeface="Calibri" pitchFamily="34" charset="0"/>
                <a:cs typeface="Calibri" pitchFamily="34" charset="0"/>
              </a:rPr>
              <a:t>    Search</a:t>
            </a:r>
          </a:p>
          <a:p>
            <a:pPr algn="ctr">
              <a:lnSpc>
                <a:spcPct val="150000"/>
              </a:lnSpc>
            </a:pPr>
            <a:r>
              <a:rPr lang="en-US" sz="1900" b="1" dirty="0" smtClean="0">
                <a:latin typeface="Calibri" pitchFamily="34" charset="0"/>
                <a:cs typeface="Calibri" pitchFamily="34" charset="0"/>
              </a:rPr>
              <a:t>  by </a:t>
            </a:r>
          </a:p>
          <a:p>
            <a:pPr algn="ctr">
              <a:lnSpc>
                <a:spcPct val="150000"/>
              </a:lnSpc>
            </a:pPr>
            <a:r>
              <a:rPr lang="en-US" sz="1900" b="1" dirty="0" smtClean="0">
                <a:latin typeface="Calibri" pitchFamily="34" charset="0"/>
                <a:cs typeface="Calibri" pitchFamily="34" charset="0"/>
              </a:rPr>
              <a:t>  any </a:t>
            </a:r>
          </a:p>
          <a:p>
            <a:pPr algn="ctr">
              <a:lnSpc>
                <a:spcPct val="150000"/>
              </a:lnSpc>
            </a:pPr>
            <a:r>
              <a:rPr lang="en-US" sz="1900" b="1" dirty="0" smtClean="0">
                <a:latin typeface="Calibri" pitchFamily="34" charset="0"/>
                <a:cs typeface="Calibri" pitchFamily="34" charset="0"/>
              </a:rPr>
              <a:t>  of </a:t>
            </a:r>
          </a:p>
          <a:p>
            <a:pPr algn="ctr">
              <a:lnSpc>
                <a:spcPct val="150000"/>
              </a:lnSpc>
            </a:pPr>
            <a:r>
              <a:rPr lang="en-US" sz="1900" b="1" dirty="0" smtClean="0">
                <a:latin typeface="Calibri" pitchFamily="34" charset="0"/>
                <a:cs typeface="Calibri" pitchFamily="34" charset="0"/>
              </a:rPr>
              <a:t>  these</a:t>
            </a:r>
          </a:p>
          <a:p>
            <a:pPr algn="ctr">
              <a:lnSpc>
                <a:spcPct val="150000"/>
              </a:lnSpc>
            </a:pPr>
            <a:r>
              <a:rPr lang="en-US" sz="1900" b="1" dirty="0" smtClean="0">
                <a:latin typeface="Calibri" pitchFamily="34" charset="0"/>
                <a:cs typeface="Calibri" pitchFamily="34" charset="0"/>
              </a:rPr>
              <a:t>  variables</a:t>
            </a:r>
            <a:endParaRPr lang="en-US" sz="17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74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276600" y="4419600"/>
            <a:ext cx="2438400" cy="609600"/>
          </a:xfrm>
          <a:prstGeom prst="ellipse">
            <a:avLst/>
          </a:prstGeom>
          <a:solidFill>
            <a:schemeClr val="tx1"/>
          </a:solidFill>
          <a:ln>
            <a:solidFill>
              <a:srgbClr val="200B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381000"/>
            <a:ext cx="8534399" cy="6019800"/>
          </a:xfrm>
        </p:spPr>
        <p:txBody>
          <a:bodyPr/>
          <a:lstStyle/>
          <a:p>
            <a:pPr marL="137160" indent="0">
              <a:buNone/>
            </a:pPr>
            <a:r>
              <a:rPr lang="en-US" sz="3800" b="1" dirty="0">
                <a:effectLst>
                  <a:outerShdw blurRad="114300" dist="101600" dir="2700000" algn="ctr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When a student is selected, the following screen </a:t>
            </a:r>
            <a:r>
              <a:rPr lang="en-US" sz="3800" b="1" dirty="0" smtClean="0">
                <a:effectLst>
                  <a:outerShdw blurRad="114300" dist="101600" dir="2700000" algn="ctr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appears</a:t>
            </a:r>
            <a:r>
              <a:rPr lang="en-US" sz="4000" b="1" dirty="0" smtClean="0">
                <a:effectLst>
                  <a:outerShdw blurRad="114300" dist="101600" dir="2700000" algn="ctr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.</a:t>
            </a:r>
          </a:p>
          <a:p>
            <a:endParaRPr lang="en-US" sz="3200" dirty="0">
              <a:latin typeface="+mj-lt"/>
            </a:endParaRPr>
          </a:p>
          <a:p>
            <a:endParaRPr lang="en-US" sz="3200" dirty="0">
              <a:latin typeface="+mj-lt"/>
            </a:endParaRPr>
          </a:p>
          <a:p>
            <a:pPr marL="137160" indent="0">
              <a:buNone/>
            </a:pP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" y="1752600"/>
            <a:ext cx="836314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3352800" y="4648200"/>
            <a:ext cx="23622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3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812" y="304800"/>
            <a:ext cx="8805788" cy="60045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3500" dirty="0" smtClean="0">
                <a:effectLst>
                  <a:outerShdw blurRad="114300" dist="101600" dir="2700000" algn="ctr" rotWithShape="0">
                    <a:schemeClr val="bg1">
                      <a:alpha val="40000"/>
                    </a:schemeClr>
                  </a:outerShdw>
                </a:effectLst>
                <a:latin typeface="Lucida Sans" pitchFamily="34" charset="0"/>
              </a:rPr>
              <a:t>Student with special education records</a:t>
            </a:r>
          </a:p>
          <a:p>
            <a:pPr marL="137160" indent="0">
              <a:buNone/>
            </a:pPr>
            <a:endParaRPr lang="en-US" sz="3200" dirty="0" smtClean="0">
              <a:latin typeface="Lucida Sans" pitchFamily="34" charset="0"/>
            </a:endParaRPr>
          </a:p>
          <a:p>
            <a:pPr marL="137160" indent="0">
              <a:buNone/>
            </a:pPr>
            <a:endParaRPr lang="en-US" sz="3200" dirty="0">
              <a:latin typeface="Lucida Sans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12" y="1009650"/>
            <a:ext cx="8805788" cy="561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Up Arrow Callout 4"/>
          <p:cNvSpPr/>
          <p:nvPr/>
        </p:nvSpPr>
        <p:spPr>
          <a:xfrm>
            <a:off x="457200" y="2864644"/>
            <a:ext cx="1143000" cy="1173956"/>
          </a:xfrm>
          <a:prstGeom prst="upArrowCallout">
            <a:avLst/>
          </a:prstGeom>
          <a:noFill/>
          <a:ln>
            <a:solidFill>
              <a:srgbClr val="17C0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Student Special Education records</a:t>
            </a:r>
            <a:endParaRPr lang="en-US" sz="12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18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1921</TotalTime>
  <Words>698</Words>
  <Application>Microsoft Office PowerPoint</Application>
  <PresentationFormat>On-screen Show (4:3)</PresentationFormat>
  <Paragraphs>126</Paragraphs>
  <Slides>16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Apex</vt:lpstr>
      <vt:lpstr>Special Education Overview</vt:lpstr>
      <vt:lpstr>Information you can track. </vt:lpstr>
      <vt:lpstr>PowerPoint Presentation</vt:lpstr>
      <vt:lpstr>Click on Menu.</vt:lpstr>
      <vt:lpstr>PowerPoint Presentation</vt:lpstr>
      <vt:lpstr>PowerPoint Presentation</vt:lpstr>
      <vt:lpstr>Find a student using variables</vt:lpstr>
      <vt:lpstr>PowerPoint Presentation</vt:lpstr>
      <vt:lpstr>PowerPoint Presentation</vt:lpstr>
      <vt:lpstr>Reviewing each event.</vt:lpstr>
      <vt:lpstr>Details of an event</vt:lpstr>
      <vt:lpstr>Initial IEP Information</vt:lpstr>
      <vt:lpstr>Initial IEP Timing</vt:lpstr>
      <vt:lpstr>Result of Initial IEP</vt:lpstr>
      <vt:lpstr>Available Reports</vt:lpstr>
      <vt:lpstr>Questions ??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Special Education - Overview</dc:title>
  <dc:creator>Windows User</dc:creator>
  <cp:lastModifiedBy>Windows User</cp:lastModifiedBy>
  <cp:revision>84</cp:revision>
  <dcterms:created xsi:type="dcterms:W3CDTF">2014-01-13T12:53:31Z</dcterms:created>
  <dcterms:modified xsi:type="dcterms:W3CDTF">2014-01-22T16:47:05Z</dcterms:modified>
</cp:coreProperties>
</file>