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76" r:id="rId3"/>
    <p:sldId id="257" r:id="rId4"/>
    <p:sldId id="274" r:id="rId5"/>
    <p:sldId id="258" r:id="rId6"/>
    <p:sldId id="259" r:id="rId7"/>
    <p:sldId id="260" r:id="rId8"/>
    <p:sldId id="261" r:id="rId9"/>
    <p:sldId id="262" r:id="rId10"/>
    <p:sldId id="263" r:id="rId11"/>
    <p:sldId id="264" r:id="rId12"/>
    <p:sldId id="265" r:id="rId13"/>
    <p:sldId id="266" r:id="rId14"/>
    <p:sldId id="277" r:id="rId15"/>
    <p:sldId id="279" r:id="rId16"/>
    <p:sldId id="278" r:id="rId17"/>
    <p:sldId id="267" r:id="rId18"/>
    <p:sldId id="268" r:id="rId19"/>
    <p:sldId id="269" r:id="rId20"/>
    <p:sldId id="270" r:id="rId21"/>
    <p:sldId id="271" r:id="rId22"/>
    <p:sldId id="272" r:id="rId23"/>
    <p:sldId id="273" r:id="rId24"/>
    <p:sldId id="27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6289" autoAdjust="0"/>
  </p:normalViewPr>
  <p:slideViewPr>
    <p:cSldViewPr>
      <p:cViewPr>
        <p:scale>
          <a:sx n="100" d="100"/>
          <a:sy n="100" d="100"/>
        </p:scale>
        <p:origin x="-660" y="16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77273F-66D7-4F75-AE48-1A5B3F477B87}" type="datetimeFigureOut">
              <a:rPr lang="en-US" smtClean="0"/>
              <a:pPr/>
              <a:t>1/21/2014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9E11D6-6B71-4E29-8BB0-6ACC9EDC08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those who don’t</a:t>
            </a:r>
            <a:r>
              <a:rPr lang="en-US" baseline="0" dirty="0" smtClean="0"/>
              <a:t> know already:</a:t>
            </a:r>
          </a:p>
          <a:p>
            <a:r>
              <a:rPr lang="en-US" baseline="0" dirty="0" smtClean="0"/>
              <a:t>Kurt Rheaume is the manager of student systems at Wayne RESA. He is responsible for managing the group that supports MISTAR for Wayne County and Livingston County districts and public school academies.</a:t>
            </a:r>
          </a:p>
          <a:p>
            <a:r>
              <a:rPr lang="en-US" baseline="0" dirty="0" smtClean="0"/>
              <a:t>Joyce </a:t>
            </a:r>
            <a:r>
              <a:rPr lang="en-US" baseline="0" dirty="0" err="1" smtClean="0"/>
              <a:t>Sackleh</a:t>
            </a:r>
            <a:r>
              <a:rPr lang="en-US" baseline="0" dirty="0" smtClean="0"/>
              <a:t> is the Application Development Manager at Oakland Schools. She is responsible for managing the group that supports MISTAR for Oakland County districts and public school academies.</a:t>
            </a:r>
          </a:p>
          <a:p>
            <a:r>
              <a:rPr lang="en-US" baseline="0" dirty="0" smtClean="0"/>
              <a:t>Today we are going to talk about the MISTAR consortium, where we’ve been and where we’re going.</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modules</a:t>
            </a:r>
            <a:r>
              <a:rPr lang="en-US" baseline="0" dirty="0" smtClean="0"/>
              <a:t> were moved from Front Office to MISTAR – Q in the June 2013 release including…</a:t>
            </a:r>
          </a:p>
          <a:p>
            <a:r>
              <a:rPr lang="en-US" baseline="0" dirty="0" smtClean="0"/>
              <a:t> - Food Service Point of Sale – we are testing now</a:t>
            </a:r>
          </a:p>
          <a:p>
            <a:r>
              <a:rPr lang="en-US" baseline="0" dirty="0" smtClean="0"/>
              <a:t> - Mass Attendance – Entering attendance for students across multiple classes and/or days.</a:t>
            </a:r>
          </a:p>
          <a:p>
            <a:r>
              <a:rPr lang="en-US" baseline="0" dirty="0" smtClean="0"/>
              <a:t> - Student Attendance – Maintain all attendance for a single student in a grid</a:t>
            </a:r>
          </a:p>
          <a:p>
            <a:r>
              <a:rPr lang="en-US" baseline="0" dirty="0" smtClean="0"/>
              <a:t> - Portal Management – Manage the new student and parent portal sites</a:t>
            </a:r>
          </a:p>
          <a:p>
            <a:r>
              <a:rPr lang="en-US" baseline="0" dirty="0" smtClean="0"/>
              <a:t> - Student Portal – Update the student portal application to be similar to parent portal and student profile in MISTAR – Q</a:t>
            </a:r>
          </a:p>
          <a:p>
            <a:r>
              <a:rPr lang="en-US" baseline="0" dirty="0" smtClean="0"/>
              <a:t> - Notification Editor – Managing notification types</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 new features were</a:t>
            </a:r>
            <a:r>
              <a:rPr lang="en-US" baseline="0" dirty="0" smtClean="0"/>
              <a:t> also included in the June 2013 release:</a:t>
            </a:r>
          </a:p>
          <a:p>
            <a:r>
              <a:rPr lang="en-US" baseline="0" dirty="0" smtClean="0"/>
              <a:t> - FS PIN Pad – a new application that will allow for queuing of students in the lunch line</a:t>
            </a:r>
          </a:p>
          <a:p>
            <a:r>
              <a:rPr lang="en-US" baseline="0" dirty="0" smtClean="0"/>
              <a:t> - Inter-district Student Transfer – this is the technical capability to move selected data from one MISTAR district to another MISTAR district. We are still left with the process of getting  agreements and policy in place so that districts can share electronically.</a:t>
            </a:r>
          </a:p>
          <a:p>
            <a:r>
              <a:rPr lang="en-US" baseline="0" dirty="0" smtClean="0"/>
              <a:t> - Parent Portal Emergency Contact Editor – This creates a new class of contacts completely separate from the current contacts, but creates a place for new contacts to be added in the parent portal. The design is focused on summer registration/ reenrollment and emergency contact updates.</a:t>
            </a:r>
          </a:p>
        </p:txBody>
      </p:sp>
      <p:sp>
        <p:nvSpPr>
          <p:cNvPr id="4" name="Slide Number Placeholder 3"/>
          <p:cNvSpPr>
            <a:spLocks noGrp="1"/>
          </p:cNvSpPr>
          <p:nvPr>
            <p:ph type="sldNum" sz="quarter" idx="10"/>
          </p:nvPr>
        </p:nvSpPr>
        <p:spPr/>
        <p:txBody>
          <a:bodyPr/>
          <a:lstStyle/>
          <a:p>
            <a:fld id="{559E11D6-6B71-4E29-8BB0-6ACC9EDC0815}"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most recent</a:t>
            </a:r>
            <a:r>
              <a:rPr lang="en-US" baseline="0" dirty="0" smtClean="0"/>
              <a:t> update, yet to be installed, has a lot of transition items into MISTAR – Q including:</a:t>
            </a:r>
          </a:p>
          <a:p>
            <a:pPr>
              <a:buFontTx/>
              <a:buChar char="-"/>
            </a:pPr>
            <a:r>
              <a:rPr lang="en-US" baseline="0" dirty="0" smtClean="0"/>
              <a:t> Updating to the latest Microsoft development environment</a:t>
            </a:r>
          </a:p>
          <a:p>
            <a:pPr>
              <a:buFontTx/>
              <a:buChar char="-"/>
            </a:pPr>
            <a:r>
              <a:rPr lang="en-US" baseline="0" dirty="0" smtClean="0"/>
              <a:t> Make available initial enrollment functions through MISTAR – Q although it will not be configured across the consortium so will not be a complete replacement yet</a:t>
            </a:r>
          </a:p>
          <a:p>
            <a:pPr>
              <a:buFontTx/>
              <a:buChar char="-"/>
            </a:pPr>
            <a:r>
              <a:rPr lang="en-US" baseline="0" dirty="0" smtClean="0"/>
              <a:t> Track &amp; Calendar Management</a:t>
            </a:r>
          </a:p>
          <a:p>
            <a:pPr>
              <a:buFontTx/>
              <a:buChar char="-"/>
            </a:pPr>
            <a:r>
              <a:rPr lang="en-US" baseline="0" dirty="0" smtClean="0"/>
              <a:t> Updates to reporting for performance and features</a:t>
            </a:r>
          </a:p>
          <a:p>
            <a:pPr>
              <a:buFontTx/>
              <a:buChar char="-"/>
            </a:pPr>
            <a:r>
              <a:rPr lang="en-US" baseline="0" dirty="0" smtClean="0"/>
              <a:t> Auto Tracker – parking permits</a:t>
            </a:r>
          </a:p>
          <a:p>
            <a:pPr>
              <a:buFontTx/>
              <a:buChar char="-"/>
            </a:pPr>
            <a:r>
              <a:rPr lang="en-US" baseline="0" dirty="0" smtClean="0"/>
              <a:t> Records Access – tracking records requests</a:t>
            </a:r>
          </a:p>
          <a:p>
            <a:pPr>
              <a:buFontTx/>
              <a:buChar char="-"/>
            </a:pPr>
            <a:r>
              <a:rPr lang="en-US" baseline="0" dirty="0" smtClean="0"/>
              <a:t> No Show – finding enrolled students without any present attendance codes</a:t>
            </a:r>
          </a:p>
          <a:p>
            <a:pPr>
              <a:buFontTx/>
              <a:buChar char="-"/>
            </a:pPr>
            <a:r>
              <a:rPr lang="en-US" baseline="0" dirty="0" smtClean="0"/>
              <a:t> Attendance Phone Log</a:t>
            </a:r>
          </a:p>
        </p:txBody>
      </p:sp>
      <p:sp>
        <p:nvSpPr>
          <p:cNvPr id="4" name="Slide Number Placeholder 3"/>
          <p:cNvSpPr>
            <a:spLocks noGrp="1"/>
          </p:cNvSpPr>
          <p:nvPr>
            <p:ph type="sldNum" sz="quarter" idx="10"/>
          </p:nvPr>
        </p:nvSpPr>
        <p:spPr/>
        <p:txBody>
          <a:bodyPr/>
          <a:lstStyle/>
          <a:p>
            <a:fld id="{559E11D6-6B71-4E29-8BB0-6ACC9EDC081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a:t>
            </a:r>
            <a:r>
              <a:rPr lang="en-US" baseline="0" dirty="0" smtClean="0"/>
              <a:t> modules in the pending release:</a:t>
            </a:r>
          </a:p>
          <a:p>
            <a:r>
              <a:rPr lang="en-US" baseline="0" dirty="0" smtClean="0"/>
              <a:t> - Enrollment enhancements – workflow, contact management (existing contacts &amp; emergency contacts), simplified status record management</a:t>
            </a:r>
          </a:p>
          <a:p>
            <a:r>
              <a:rPr lang="en-US" baseline="0" dirty="0" smtClean="0"/>
              <a:t> - Mobile Interfaces – specially designed pages for smart phone access to Parent and Student Portal pages</a:t>
            </a:r>
          </a:p>
        </p:txBody>
      </p:sp>
      <p:sp>
        <p:nvSpPr>
          <p:cNvPr id="4" name="Slide Number Placeholder 3"/>
          <p:cNvSpPr>
            <a:spLocks noGrp="1"/>
          </p:cNvSpPr>
          <p:nvPr>
            <p:ph type="sldNum" sz="quarter" idx="10"/>
          </p:nvPr>
        </p:nvSpPr>
        <p:spPr/>
        <p:txBody>
          <a:bodyPr/>
          <a:lstStyle/>
          <a:p>
            <a:fld id="{559E11D6-6B71-4E29-8BB0-6ACC9EDC081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Other</a:t>
            </a:r>
            <a:r>
              <a:rPr lang="en-US" baseline="0" dirty="0" smtClean="0"/>
              <a:t> enhancements of note in the pending release:</a:t>
            </a:r>
          </a:p>
          <a:p>
            <a:r>
              <a:rPr lang="en-US" baseline="0" dirty="0" smtClean="0"/>
              <a:t> - User specific default application – users can save their favorite default application on login to MISTAR – Q</a:t>
            </a:r>
          </a:p>
          <a:p>
            <a:r>
              <a:rPr lang="en-US" baseline="0" dirty="0" smtClean="0"/>
              <a:t> - Navigation blocking – banner based modules will prevent accidental navigation when changes are pending which could lose data.</a:t>
            </a:r>
          </a:p>
          <a:p>
            <a:r>
              <a:rPr lang="en-US" baseline="0" dirty="0" smtClean="0"/>
              <a:t> - Hiding unlisted phone #’s in Parent Portal – Optional</a:t>
            </a:r>
          </a:p>
          <a:p>
            <a:r>
              <a:rPr lang="en-US" baseline="0" dirty="0" smtClean="0"/>
              <a:t> - Improved report designer - </a:t>
            </a:r>
            <a:r>
              <a:rPr lang="en-US" dirty="0" smtClean="0"/>
              <a:t>includes multi-line reports, text boxes, labels, pictures, etc.</a:t>
            </a:r>
          </a:p>
        </p:txBody>
      </p:sp>
      <p:sp>
        <p:nvSpPr>
          <p:cNvPr id="4" name="Slide Number Placeholder 3"/>
          <p:cNvSpPr>
            <a:spLocks noGrp="1"/>
          </p:cNvSpPr>
          <p:nvPr>
            <p:ph type="sldNum" sz="quarter" idx="10"/>
          </p:nvPr>
        </p:nvSpPr>
        <p:spPr/>
        <p:txBody>
          <a:bodyPr/>
          <a:lstStyle/>
          <a:p>
            <a:fld id="{559E11D6-6B71-4E29-8BB0-6ACC9EDC081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 sure you are asking, “W</a:t>
            </a:r>
            <a:r>
              <a:rPr lang="en-US" baseline="0" dirty="0" smtClean="0"/>
              <a:t>hen will I see these new features?”…</a:t>
            </a:r>
          </a:p>
          <a:p>
            <a:r>
              <a:rPr lang="en-US" dirty="0" smtClean="0"/>
              <a:t>Currently the Oakland Schools and Wayne RESA staff are testing the applications</a:t>
            </a:r>
            <a:r>
              <a:rPr lang="en-US" baseline="0" dirty="0" smtClean="0"/>
              <a:t> in our respective hosting environments to make sure we have it installed correctly in our testing and demo systems…</a:t>
            </a:r>
          </a:p>
          <a:p>
            <a:endParaRPr lang="en-US" baseline="0" dirty="0" smtClean="0"/>
          </a:p>
          <a:p>
            <a:r>
              <a:rPr lang="en-US" baseline="0" dirty="0" smtClean="0"/>
              <a:t>The support teams are learning about the new features… </a:t>
            </a:r>
          </a:p>
          <a:p>
            <a:r>
              <a:rPr lang="en-US" baseline="0" dirty="0" smtClean="0"/>
              <a:t>creating roll-out plans to advise districts how to implement the new features…</a:t>
            </a:r>
          </a:p>
          <a:p>
            <a:r>
              <a:rPr lang="en-US" baseline="0" dirty="0" smtClean="0"/>
              <a:t>Adjusting documentation, if necessary….</a:t>
            </a:r>
          </a:p>
          <a:p>
            <a:endParaRPr lang="en-US" baseline="0" dirty="0" smtClean="0"/>
          </a:p>
          <a:p>
            <a:r>
              <a:rPr lang="en-US" baseline="0" dirty="0" smtClean="0"/>
              <a:t>At the same time most are working on the end of semester right now….</a:t>
            </a:r>
          </a:p>
          <a:p>
            <a:r>
              <a:rPr lang="en-US" baseline="0" dirty="0" smtClean="0"/>
              <a:t>Preparing for the supplemental count on February 12. Therefore…</a:t>
            </a:r>
          </a:p>
          <a:p>
            <a:r>
              <a:rPr lang="en-US" dirty="0" smtClean="0"/>
              <a:t>We</a:t>
            </a:r>
            <a:r>
              <a:rPr lang="en-US" baseline="0" dirty="0" smtClean="0"/>
              <a:t> are expecting a mid to late February deployment into your database. There will be more communication once the date has </a:t>
            </a:r>
            <a:r>
              <a:rPr lang="en-US" baseline="0" smtClean="0"/>
              <a:t>been confirmed.</a:t>
            </a:r>
            <a:endParaRPr lang="en-US" dirty="0" smtClean="0"/>
          </a:p>
        </p:txBody>
      </p:sp>
      <p:sp>
        <p:nvSpPr>
          <p:cNvPr id="4" name="Slide Number Placeholder 3"/>
          <p:cNvSpPr>
            <a:spLocks noGrp="1"/>
          </p:cNvSpPr>
          <p:nvPr>
            <p:ph type="sldNum" sz="quarter" idx="10"/>
          </p:nvPr>
        </p:nvSpPr>
        <p:spPr/>
        <p:txBody>
          <a:bodyPr/>
          <a:lstStyle/>
          <a:p>
            <a:fld id="{559E11D6-6B71-4E29-8BB0-6ACC9EDC081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Keep in mind,</a:t>
            </a:r>
            <a:r>
              <a:rPr lang="en-US" baseline="0" dirty="0" smtClean="0"/>
              <a:t> just like an investment prospectus, future deliverables are subject to change based on needs, resources and other factors. The rest of this time line is the outline of the development goals for the next 18 months, it is not a promise or commitment. Furthermore, it is not a complete list, just some highlights.</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a:t>
            </a:r>
            <a:r>
              <a:rPr lang="en-US" baseline="0" dirty="0" smtClean="0"/>
              <a:t> in the current release, but we expect to see the first version for testing sometime in February. The intent to be able to manage the data collection and payment processing online within the parent portal application.</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items slated for transition</a:t>
            </a:r>
            <a:r>
              <a:rPr lang="en-US" baseline="0" dirty="0" smtClean="0"/>
              <a:t> to </a:t>
            </a:r>
            <a:r>
              <a:rPr lang="en-US" dirty="0" smtClean="0"/>
              <a:t>MISTAR – Q in the May/Summer release:</a:t>
            </a:r>
          </a:p>
          <a:p>
            <a:r>
              <a:rPr lang="en-US" baseline="0" dirty="0" smtClean="0"/>
              <a:t> - Permissions (Combination of Front Office &amp; Connect)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 Academic History – Transcripts</a:t>
            </a:r>
          </a:p>
          <a:p>
            <a:r>
              <a:rPr lang="en-US" baseline="0" dirty="0" smtClean="0"/>
              <a:t> </a:t>
            </a:r>
            <a:r>
              <a:rPr lang="en-US" baseline="0" dirty="0" smtClean="0"/>
              <a:t>- </a:t>
            </a:r>
            <a:r>
              <a:rPr lang="en-US" baseline="0" dirty="0" smtClean="0"/>
              <a:t>Behavior - *(if development time allows)</a:t>
            </a:r>
            <a:endParaRPr lang="en-US" baseline="0" dirty="0" smtClean="0"/>
          </a:p>
          <a:p>
            <a:r>
              <a:rPr lang="en-US" baseline="0" dirty="0" smtClean="0"/>
              <a:t> - Student </a:t>
            </a:r>
            <a:r>
              <a:rPr lang="en-US" baseline="0" dirty="0" smtClean="0"/>
              <a:t>Health - *(if development time allows)</a:t>
            </a:r>
            <a:endParaRPr lang="en-US" baseline="0" dirty="0" smtClean="0"/>
          </a:p>
          <a:p>
            <a:r>
              <a:rPr lang="en-US" baseline="0" dirty="0" smtClean="0"/>
              <a:t> - ELL - *(if development time allows)</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 features in the</a:t>
            </a:r>
            <a:r>
              <a:rPr lang="en-US" baseline="0" dirty="0" smtClean="0"/>
              <a:t> May release:</a:t>
            </a:r>
          </a:p>
          <a:p>
            <a:r>
              <a:rPr lang="en-US" baseline="0" dirty="0" smtClean="0"/>
              <a:t> - </a:t>
            </a:r>
            <a:r>
              <a:rPr lang="en-US" baseline="0" dirty="0" smtClean="0"/>
              <a:t>Mobile Interfaces Extended to teachers to include Classroom Attendance</a:t>
            </a:r>
          </a:p>
          <a:p>
            <a:r>
              <a:rPr lang="en-US" baseline="0" dirty="0" smtClean="0"/>
              <a:t> - Updated Student Body Accounting module which will accept online payments for more than just food service </a:t>
            </a:r>
            <a:r>
              <a:rPr lang="en-US" baseline="0" dirty="0" smtClean="0"/>
              <a:t>balances</a:t>
            </a:r>
          </a:p>
          <a:p>
            <a:r>
              <a:rPr lang="en-US" baseline="0" dirty="0" smtClean="0"/>
              <a:t> - Document Management – Phase I – initially targeted at supporting Online (summer) registration</a:t>
            </a:r>
            <a:endParaRPr lang="en-US" baseline="0" dirty="0" smtClean="0"/>
          </a:p>
          <a:p>
            <a:r>
              <a:rPr lang="en-US" baseline="0" dirty="0" smtClean="0"/>
              <a:t> - Reporting Server Support - Allow the scheduling of reports instead of watching a progress bar that is not moving</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 Bi-Directional API – *(if development time allows), will allow for standardized real-time interfaces with third party applications using web services</a:t>
            </a:r>
          </a:p>
          <a:p>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 a little background</a:t>
            </a:r>
            <a:r>
              <a:rPr lang="en-US" baseline="0" dirty="0" smtClean="0"/>
              <a:t> on what the MISTAR consortium….</a:t>
            </a:r>
          </a:p>
          <a:p>
            <a:r>
              <a:rPr lang="en-US" baseline="0" dirty="0" smtClean="0"/>
              <a:t>It is a partnership between Wayne RESA and Oakland Schools that was formed to collaborate and provide…</a:t>
            </a:r>
          </a:p>
          <a:p>
            <a:r>
              <a:rPr lang="en-US" baseline="0" dirty="0" smtClean="0"/>
              <a:t>Solutions for local districts. Specifically, we regularly meet to create Michigan solutions for…</a:t>
            </a:r>
          </a:p>
          <a:p>
            <a:r>
              <a:rPr lang="en-US" baseline="0" dirty="0" smtClean="0"/>
              <a:t>Special Education…, Medicaid… and Integrations to common third party systems….</a:t>
            </a:r>
          </a:p>
          <a:p>
            <a:r>
              <a:rPr lang="en-US" baseline="0" dirty="0" smtClean="0"/>
              <a:t>We also have formed a user based advisory group to validate our perception and guide our communication to users, developers and vendors …</a:t>
            </a:r>
          </a:p>
          <a:p>
            <a:r>
              <a:rPr lang="en-US" baseline="0" dirty="0" smtClean="0"/>
              <a:t>The consortium facilitates user meetings and conferences (like this one) …</a:t>
            </a:r>
          </a:p>
          <a:p>
            <a:r>
              <a:rPr lang="en-US" baseline="0" dirty="0" smtClean="0"/>
              <a:t>provides representation in State level initiatives including CEPI advisory committees, MPAAA and Tech Readiness activities…</a:t>
            </a:r>
          </a:p>
          <a:p>
            <a:r>
              <a:rPr lang="en-US" baseline="0" dirty="0" smtClean="0"/>
              <a:t>and has become the focal point for user input on feature design for MISTAR. We consolidate enhancement requests and reported bugs to guide software development to create the most flexible and advanced data solutions possible.</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following items are</a:t>
            </a:r>
            <a:r>
              <a:rPr lang="en-US" baseline="0" dirty="0" smtClean="0"/>
              <a:t> slated to be transitioned to MISTAR – Q in December 2014.</a:t>
            </a:r>
          </a:p>
          <a:p>
            <a:r>
              <a:rPr lang="en-US" baseline="0" dirty="0" smtClean="0"/>
              <a:t> - Communications Management – tracking voice, paper and email communication</a:t>
            </a:r>
          </a:p>
          <a:p>
            <a:r>
              <a:rPr lang="en-US" baseline="0" dirty="0" smtClean="0"/>
              <a:t> - Scheduling</a:t>
            </a:r>
          </a:p>
          <a:p>
            <a:r>
              <a:rPr lang="en-US" baseline="0" dirty="0" smtClean="0"/>
              <a:t> - New Year Initialization – creating the next year tracks</a:t>
            </a:r>
          </a:p>
          <a:p>
            <a:r>
              <a:rPr lang="en-US" baseline="0" dirty="0" smtClean="0"/>
              <a:t> - Year End</a:t>
            </a:r>
          </a:p>
          <a:p>
            <a:r>
              <a:rPr lang="en-US" baseline="0" dirty="0" smtClean="0"/>
              <a:t> - Marks Set Up &amp; Processing – Mark definitions, GPA calculations, Ranks, Transcript Posting</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 features</a:t>
            </a:r>
            <a:r>
              <a:rPr lang="en-US" baseline="0" dirty="0" smtClean="0"/>
              <a:t> slated for the December 2014 release:</a:t>
            </a:r>
          </a:p>
          <a:p>
            <a:r>
              <a:rPr lang="en-US" baseline="0" dirty="0" smtClean="0"/>
              <a:t> - Student Pulse Extension to include RTI data elements</a:t>
            </a:r>
          </a:p>
          <a:p>
            <a:r>
              <a:rPr lang="en-US" baseline="0" dirty="0" smtClean="0"/>
              <a:t> - Scheduling will have an electronic whiteboard builder to create the master scheduler. The feature list is not final, but we expect to see improved tools to simplify the creation of a master schedule.</a:t>
            </a:r>
          </a:p>
        </p:txBody>
      </p:sp>
      <p:sp>
        <p:nvSpPr>
          <p:cNvPr id="4" name="Slide Number Placeholder 3"/>
          <p:cNvSpPr>
            <a:spLocks noGrp="1"/>
          </p:cNvSpPr>
          <p:nvPr>
            <p:ph type="sldNum" sz="quarter" idx="10"/>
          </p:nvPr>
        </p:nvSpPr>
        <p:spPr/>
        <p:txBody>
          <a:bodyPr/>
          <a:lstStyle/>
          <a:p>
            <a:fld id="{559E11D6-6B71-4E29-8BB0-6ACC9EDC0815}"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May</a:t>
            </a:r>
            <a:r>
              <a:rPr lang="en-US" baseline="0" dirty="0" smtClean="0"/>
              <a:t> 2015 release is expected to transition the last applications from Front Office and Connect</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May</a:t>
            </a:r>
            <a:r>
              <a:rPr lang="en-US" baseline="0" dirty="0" smtClean="0"/>
              <a:t> 2015 release is also expected to add some enhancements we’ve requested as a consortium including:</a:t>
            </a:r>
          </a:p>
          <a:p>
            <a:r>
              <a:rPr lang="en-US" baseline="0" dirty="0" smtClean="0"/>
              <a:t> - Document Management – viewed as an electronic “CA” file to store academic records generated from MISTAR report or scanned paper documents</a:t>
            </a:r>
          </a:p>
          <a:p>
            <a:r>
              <a:rPr lang="en-US" baseline="0" dirty="0" smtClean="0"/>
              <a:t> - Testing – enhancement to provide better integration and support of Learning Management Systems</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Keeping all that in mind, this</a:t>
            </a:r>
            <a:r>
              <a:rPr lang="en-US" baseline="0" dirty="0" smtClean="0"/>
              <a:t> presentation is meant to provide the consortium perspective on where we are and where we are going with MISTAR - Q. </a:t>
            </a:r>
          </a:p>
          <a:p>
            <a:r>
              <a:rPr lang="en-US" baseline="0" dirty="0" smtClean="0"/>
              <a:t>In order to understand the decisions made, we want to share the primary goals that influence the road map….</a:t>
            </a:r>
          </a:p>
          <a:p>
            <a:r>
              <a:rPr lang="en-US" baseline="0" dirty="0" smtClean="0"/>
              <a:t>Use state of the art technology when possible…</a:t>
            </a:r>
          </a:p>
          <a:p>
            <a:r>
              <a:rPr lang="en-US" baseline="0" dirty="0" smtClean="0"/>
              <a:t>Support both current and future software industry efforts….</a:t>
            </a:r>
          </a:p>
          <a:p>
            <a:r>
              <a:rPr lang="en-US" baseline="0" dirty="0" smtClean="0"/>
              <a:t>Maintain backward compatibility – to allow for self-paced transition and eliminate conversion of data when possible...</a:t>
            </a:r>
          </a:p>
          <a:p>
            <a:r>
              <a:rPr lang="en-US" baseline="0" dirty="0" smtClean="0"/>
              <a:t>Maintain support of local customization – many districts have custom data for local use and we need to make sure MISTAR continues to support that data….</a:t>
            </a:r>
          </a:p>
          <a:p>
            <a:r>
              <a:rPr lang="en-US" baseline="0" dirty="0" smtClean="0"/>
              <a:t>Create a fully web-based system – to facilitate user access and support across all devices while securely managing real-time data.</a:t>
            </a:r>
          </a:p>
        </p:txBody>
      </p:sp>
      <p:sp>
        <p:nvSpPr>
          <p:cNvPr id="4" name="Slide Number Placeholder 3"/>
          <p:cNvSpPr>
            <a:spLocks noGrp="1"/>
          </p:cNvSpPr>
          <p:nvPr>
            <p:ph type="sldNum" sz="quarter" idx="10"/>
          </p:nvPr>
        </p:nvSpPr>
        <p:spPr/>
        <p:txBody>
          <a:bodyPr/>
          <a:lstStyle/>
          <a:p>
            <a:fld id="{559E11D6-6B71-4E29-8BB0-6ACC9EDC081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a:t>
            </a:r>
            <a:r>
              <a:rPr lang="en-US" baseline="0" dirty="0" smtClean="0"/>
              <a:t> a visual representation of the transition we are going through with MISTAR right now. </a:t>
            </a:r>
          </a:p>
          <a:p>
            <a:r>
              <a:rPr lang="en-US" baseline="0" dirty="0" smtClean="0"/>
              <a:t>The green area represents the older Front Office and Connect web </a:t>
            </a:r>
            <a:r>
              <a:rPr lang="en-US" baseline="0" dirty="0" smtClean="0"/>
              <a:t>applications…</a:t>
            </a:r>
          </a:p>
          <a:p>
            <a:r>
              <a:rPr lang="en-US" baseline="0" dirty="0" smtClean="0"/>
              <a:t>The blue area represents MISTAR – Q….</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gradient between the two areas reflects the gradual transition of users from the old applications to the new applications…</a:t>
            </a:r>
          </a:p>
          <a:p>
            <a:r>
              <a:rPr lang="en-US" baseline="0" dirty="0" smtClean="0"/>
              <a:t> </a:t>
            </a:r>
          </a:p>
          <a:p>
            <a:r>
              <a:rPr lang="en-US" baseline="0" dirty="0" smtClean="0"/>
              <a:t>The slope reflects the transition of users from the legacy applications to the new applications.</a:t>
            </a:r>
          </a:p>
          <a:p>
            <a:endParaRPr lang="en-US" baseline="0" dirty="0" smtClean="0"/>
          </a:p>
          <a:p>
            <a:r>
              <a:rPr lang="en-US" baseline="0" dirty="0" smtClean="0"/>
              <a:t>We are on track to have all modules transitioned to MISTAR – Q by the fall of 2015</a:t>
            </a:r>
            <a:r>
              <a:rPr lang="en-US" baseline="0" dirty="0" smtClean="0"/>
              <a:t>.</a:t>
            </a:r>
            <a:endParaRPr lang="en-US" baseline="0" dirty="0" smtClean="0"/>
          </a:p>
        </p:txBody>
      </p:sp>
      <p:sp>
        <p:nvSpPr>
          <p:cNvPr id="4" name="Slide Number Placeholder 3"/>
          <p:cNvSpPr>
            <a:spLocks noGrp="1"/>
          </p:cNvSpPr>
          <p:nvPr>
            <p:ph type="sldNum" sz="quarter" idx="10"/>
          </p:nvPr>
        </p:nvSpPr>
        <p:spPr/>
        <p:txBody>
          <a:bodyPr/>
          <a:lstStyle/>
          <a:p>
            <a:fld id="{559E11D6-6B71-4E29-8BB0-6ACC9EDC081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a:t>
            </a:r>
            <a:r>
              <a:rPr lang="en-US" baseline="0" dirty="0" smtClean="0"/>
              <a:t> approach, with the help of the developers, </a:t>
            </a:r>
            <a:r>
              <a:rPr lang="en-US" dirty="0" smtClean="0"/>
              <a:t>is to employ</a:t>
            </a:r>
            <a:r>
              <a:rPr lang="en-US" baseline="0" dirty="0" smtClean="0"/>
              <a:t> a transition methodology to all </a:t>
            </a:r>
            <a:r>
              <a:rPr lang="en-US" baseline="0" dirty="0" smtClean="0"/>
              <a:t>upgrades instead of a wholesale one-time upgrade…</a:t>
            </a:r>
            <a:endParaRPr lang="en-US" baseline="0" dirty="0" smtClean="0"/>
          </a:p>
          <a:p>
            <a:r>
              <a:rPr lang="en-US" baseline="0" dirty="0" smtClean="0"/>
              <a:t>Implement new features by user focused segments (by teacher, attendance, enrollment, scheduler, etc). At the same time, …</a:t>
            </a:r>
          </a:p>
          <a:p>
            <a:r>
              <a:rPr lang="en-US" baseline="0" dirty="0" smtClean="0"/>
              <a:t>Allow new </a:t>
            </a:r>
            <a:r>
              <a:rPr lang="en-US" baseline="0" dirty="0" smtClean="0"/>
              <a:t>districts to </a:t>
            </a:r>
            <a:r>
              <a:rPr lang="en-US" baseline="0" dirty="0" smtClean="0"/>
              <a:t>maximize ROI….</a:t>
            </a:r>
          </a:p>
          <a:p>
            <a:r>
              <a:rPr lang="en-US" baseline="0" dirty="0" smtClean="0"/>
              <a:t>Transition existing web applications early and….</a:t>
            </a:r>
          </a:p>
          <a:p>
            <a:r>
              <a:rPr lang="en-US" baseline="0" dirty="0" smtClean="0"/>
              <a:t>Transition the larger user base early in the timeline. In order to facilitate orientation for existing users we…</a:t>
            </a:r>
          </a:p>
          <a:p>
            <a:r>
              <a:rPr lang="en-US" baseline="0" dirty="0" smtClean="0"/>
              <a:t>Enabled the ability to launch web applications from the legacy menu and…</a:t>
            </a:r>
          </a:p>
          <a:p>
            <a:r>
              <a:rPr lang="en-US" baseline="0" dirty="0" smtClean="0"/>
              <a:t>District system administrators can control the migration of users using permissions based on their local timetable….</a:t>
            </a:r>
          </a:p>
          <a:p>
            <a:r>
              <a:rPr lang="en-US" baseline="0" dirty="0" smtClean="0"/>
              <a:t>Consequently, this control allows coordination of training and reduce the impact on districts. </a:t>
            </a:r>
          </a:p>
        </p:txBody>
      </p:sp>
      <p:sp>
        <p:nvSpPr>
          <p:cNvPr id="4" name="Slide Number Placeholder 3"/>
          <p:cNvSpPr>
            <a:spLocks noGrp="1"/>
          </p:cNvSpPr>
          <p:nvPr>
            <p:ph type="sldNum" sz="quarter" idx="10"/>
          </p:nvPr>
        </p:nvSpPr>
        <p:spPr/>
        <p:txBody>
          <a:bodyPr/>
          <a:lstStyle/>
          <a:p>
            <a:fld id="{559E11D6-6B71-4E29-8BB0-6ACC9EDC081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transition started with the introduction</a:t>
            </a:r>
            <a:r>
              <a:rPr lang="en-US" baseline="0" dirty="0" smtClean="0"/>
              <a:t> of MISTAR – Q in 2011 including the migration of the following modules…</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the same time there</a:t>
            </a:r>
            <a:r>
              <a:rPr lang="en-US" baseline="0" dirty="0" smtClean="0"/>
              <a:t> were new modules developed….</a:t>
            </a:r>
          </a:p>
          <a:p>
            <a:r>
              <a:rPr lang="en-US" baseline="0" dirty="0" smtClean="0"/>
              <a:t>Duplicate Student Manager – Find, merge and delete duplicate students</a:t>
            </a:r>
          </a:p>
          <a:p>
            <a:r>
              <a:rPr lang="en-US" baseline="0" dirty="0" smtClean="0"/>
              <a:t>Student Pulse – Monitor student performance, Identify students that may need attention</a:t>
            </a:r>
          </a:p>
          <a:p>
            <a:r>
              <a:rPr lang="en-US" baseline="0" dirty="0" smtClean="0"/>
              <a:t>Online Food Service Applications – Allow parents to fill out free/reduced applications online</a:t>
            </a:r>
          </a:p>
          <a:p>
            <a:r>
              <a:rPr lang="en-US" baseline="0" dirty="0" smtClean="0"/>
              <a:t>Medicaid Transportation – track potential Medicaid billable transportation events</a:t>
            </a:r>
          </a:p>
          <a:p>
            <a:r>
              <a:rPr lang="en-US" baseline="0" dirty="0" smtClean="0"/>
              <a:t>Test Import – Web based test result import tool</a:t>
            </a:r>
          </a:p>
          <a:p>
            <a:r>
              <a:rPr lang="en-US" baseline="0" dirty="0" smtClean="0"/>
              <a:t>Master Schedule Manager – New tool to review and update the master schedule</a:t>
            </a:r>
          </a:p>
          <a:p>
            <a:r>
              <a:rPr lang="en-US" baseline="0" dirty="0" smtClean="0"/>
              <a:t>Process Manager – Tool to allow special processes to be run by users and limit access based on permissions</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2012 we moved</a:t>
            </a:r>
            <a:r>
              <a:rPr lang="en-US" baseline="0" dirty="0" smtClean="0"/>
              <a:t> the following existing applications into MISTAR – Q:</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the same</a:t>
            </a:r>
            <a:r>
              <a:rPr lang="en-US" baseline="0" dirty="0" smtClean="0"/>
              <a:t> time the following new modules were created in 2012:</a:t>
            </a:r>
          </a:p>
          <a:p>
            <a:r>
              <a:rPr lang="en-US" baseline="0" dirty="0" smtClean="0"/>
              <a:t> District Pulse – although it was made available, we have not implemented in any districts yet</a:t>
            </a:r>
          </a:p>
          <a:p>
            <a:r>
              <a:rPr lang="en-US" baseline="0" dirty="0" smtClean="0"/>
              <a:t> Class News</a:t>
            </a:r>
          </a:p>
          <a:p>
            <a:r>
              <a:rPr lang="en-US" baseline="0" dirty="0" smtClean="0"/>
              <a:t> Class Editor</a:t>
            </a:r>
          </a:p>
          <a:p>
            <a:r>
              <a:rPr lang="en-US" baseline="0" dirty="0" smtClean="0"/>
              <a:t> Locker Management</a:t>
            </a:r>
          </a:p>
          <a:p>
            <a:r>
              <a:rPr lang="en-US" baseline="0" dirty="0" smtClean="0"/>
              <a:t> Mass Email – available for all users based on only the appropriate students</a:t>
            </a:r>
            <a:endParaRPr lang="en-US" dirty="0"/>
          </a:p>
        </p:txBody>
      </p:sp>
      <p:sp>
        <p:nvSpPr>
          <p:cNvPr id="4" name="Slide Number Placeholder 3"/>
          <p:cNvSpPr>
            <a:spLocks noGrp="1"/>
          </p:cNvSpPr>
          <p:nvPr>
            <p:ph type="sldNum" sz="quarter" idx="10"/>
          </p:nvPr>
        </p:nvSpPr>
        <p:spPr/>
        <p:txBody>
          <a:bodyPr/>
          <a:lstStyle/>
          <a:p>
            <a:fld id="{559E11D6-6B71-4E29-8BB0-6ACC9EDC081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C833CCC-20FA-4DF6-BFC1-E3D58338E12F}" type="datetimeFigureOut">
              <a:rPr lang="en-US" smtClean="0"/>
              <a:pPr/>
              <a:t>1/21/2014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CD335A9-A034-4601-81F2-A39DADE4C66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833CCC-20FA-4DF6-BFC1-E3D58338E12F}"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335A9-A034-4601-81F2-A39DADE4C6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833CCC-20FA-4DF6-BFC1-E3D58338E12F}"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335A9-A034-4601-81F2-A39DADE4C6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833CCC-20FA-4DF6-BFC1-E3D58338E12F}"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335A9-A034-4601-81F2-A39DADE4C6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C833CCC-20FA-4DF6-BFC1-E3D58338E12F}"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335A9-A034-4601-81F2-A39DADE4C66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C833CCC-20FA-4DF6-BFC1-E3D58338E12F}" type="datetimeFigureOut">
              <a:rPr lang="en-US" smtClean="0"/>
              <a:pPr/>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335A9-A034-4601-81F2-A39DADE4C6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C833CCC-20FA-4DF6-BFC1-E3D58338E12F}" type="datetimeFigureOut">
              <a:rPr lang="en-US" smtClean="0"/>
              <a:pPr/>
              <a:t>1/21/2014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D335A9-A034-4601-81F2-A39DADE4C6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C833CCC-20FA-4DF6-BFC1-E3D58338E12F}" type="datetimeFigureOut">
              <a:rPr lang="en-US" smtClean="0"/>
              <a:pPr/>
              <a:t>1/21/2014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D335A9-A034-4601-81F2-A39DADE4C6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33CCC-20FA-4DF6-BFC1-E3D58338E12F}" type="datetimeFigureOut">
              <a:rPr lang="en-US" smtClean="0"/>
              <a:pPr/>
              <a:t>1/21/2014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D335A9-A034-4601-81F2-A39DADE4C6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C833CCC-20FA-4DF6-BFC1-E3D58338E12F}" type="datetimeFigureOut">
              <a:rPr lang="en-US" smtClean="0"/>
              <a:pPr/>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335A9-A034-4601-81F2-A39DADE4C66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C833CCC-20FA-4DF6-BFC1-E3D58338E12F}" type="datetimeFigureOut">
              <a:rPr lang="en-US" smtClean="0"/>
              <a:pPr/>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CD335A9-A034-4601-81F2-A39DADE4C66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C833CCC-20FA-4DF6-BFC1-E3D58338E12F}" type="datetimeFigureOut">
              <a:rPr lang="en-US" smtClean="0"/>
              <a:pPr/>
              <a:t>1/21/2014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CD335A9-A034-4601-81F2-A39DADE4C66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MISTAR</a:t>
            </a:r>
            <a:endParaRPr lang="en-US" dirty="0"/>
          </a:p>
        </p:txBody>
      </p:sp>
      <p:sp>
        <p:nvSpPr>
          <p:cNvPr id="3" name="Subtitle 2"/>
          <p:cNvSpPr>
            <a:spLocks noGrp="1"/>
          </p:cNvSpPr>
          <p:nvPr>
            <p:ph type="subTitle" idx="1"/>
          </p:nvPr>
        </p:nvSpPr>
        <p:spPr/>
        <p:txBody>
          <a:bodyPr>
            <a:normAutofit/>
          </a:bodyPr>
          <a:lstStyle/>
          <a:p>
            <a:r>
              <a:rPr lang="en-US" dirty="0" smtClean="0"/>
              <a:t>Transition Roadmap</a:t>
            </a:r>
          </a:p>
          <a:p>
            <a:r>
              <a:rPr lang="en-US" dirty="0" smtClean="0"/>
              <a:t>MISTAR User Group Meeting</a:t>
            </a:r>
          </a:p>
          <a:p>
            <a:r>
              <a:rPr lang="en-US" sz="1900" dirty="0" smtClean="0"/>
              <a:t>January 23, 2014</a:t>
            </a:r>
          </a:p>
          <a:p>
            <a:r>
              <a:rPr lang="en-US" sz="1900" dirty="0" smtClean="0"/>
              <a:t>Kurt Rheaume, Joyce Sackleh</a:t>
            </a:r>
            <a:endParaRPr lang="en-US" sz="1900" dirty="0"/>
          </a:p>
        </p:txBody>
      </p:sp>
    </p:spTree>
    <p:extLst>
      <p:ext uri="{BB962C8B-B14F-4D97-AF65-F5344CB8AC3E}">
        <p14:creationId xmlns="" xmlns:p14="http://schemas.microsoft.com/office/powerpoint/2010/main" val="2630646473"/>
      </p:ext>
    </p:extLst>
  </p:cSld>
  <p:clrMapOvr>
    <a:masterClrMapping/>
  </p:clrMapOvr>
  <p:transition advTm="215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Summer 2013 Transition</a:t>
            </a:r>
            <a:endParaRPr lang="en-US" dirty="0"/>
          </a:p>
        </p:txBody>
      </p:sp>
      <p:sp>
        <p:nvSpPr>
          <p:cNvPr id="3" name="Content Placeholder 2"/>
          <p:cNvSpPr>
            <a:spLocks noGrp="1"/>
          </p:cNvSpPr>
          <p:nvPr>
            <p:ph idx="1"/>
          </p:nvPr>
        </p:nvSpPr>
        <p:spPr/>
        <p:txBody>
          <a:bodyPr/>
          <a:lstStyle/>
          <a:p>
            <a:pPr lvl="0"/>
            <a:r>
              <a:rPr lang="en-US" dirty="0"/>
              <a:t>Food Service POS</a:t>
            </a:r>
          </a:p>
          <a:p>
            <a:pPr lvl="0"/>
            <a:r>
              <a:rPr lang="en-US" dirty="0"/>
              <a:t>Mass Attendance</a:t>
            </a:r>
          </a:p>
          <a:p>
            <a:pPr lvl="0"/>
            <a:r>
              <a:rPr lang="en-US" dirty="0"/>
              <a:t>Student Attendance</a:t>
            </a:r>
          </a:p>
          <a:p>
            <a:pPr lvl="0"/>
            <a:r>
              <a:rPr lang="en-US" dirty="0"/>
              <a:t>Portal Management</a:t>
            </a:r>
          </a:p>
          <a:p>
            <a:pPr lvl="0"/>
            <a:r>
              <a:rPr lang="en-US" dirty="0"/>
              <a:t>Student Portal</a:t>
            </a:r>
          </a:p>
          <a:p>
            <a:r>
              <a:rPr lang="en-US" dirty="0" smtClean="0"/>
              <a:t>Notification Editor</a:t>
            </a:r>
            <a:endParaRPr lang="en-US" dirty="0"/>
          </a:p>
        </p:txBody>
      </p:sp>
    </p:spTree>
    <p:extLst>
      <p:ext uri="{BB962C8B-B14F-4D97-AF65-F5344CB8AC3E}">
        <p14:creationId xmlns="" xmlns:p14="http://schemas.microsoft.com/office/powerpoint/2010/main" val="4287295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Summer 2013 New Features</a:t>
            </a:r>
            <a:endParaRPr lang="en-US" dirty="0"/>
          </a:p>
        </p:txBody>
      </p:sp>
      <p:sp>
        <p:nvSpPr>
          <p:cNvPr id="3" name="Content Placeholder 2"/>
          <p:cNvSpPr>
            <a:spLocks noGrp="1"/>
          </p:cNvSpPr>
          <p:nvPr>
            <p:ph idx="1"/>
          </p:nvPr>
        </p:nvSpPr>
        <p:spPr/>
        <p:txBody>
          <a:bodyPr/>
          <a:lstStyle/>
          <a:p>
            <a:r>
              <a:rPr lang="en-US" dirty="0" smtClean="0"/>
              <a:t>Food Service PIN pad</a:t>
            </a:r>
          </a:p>
          <a:p>
            <a:r>
              <a:rPr lang="en-US" dirty="0" smtClean="0"/>
              <a:t>Inter-district Student Transfer</a:t>
            </a:r>
          </a:p>
          <a:p>
            <a:r>
              <a:rPr lang="en-US" dirty="0" smtClean="0"/>
              <a:t>Parent Portal Emergency Contact Editor</a:t>
            </a:r>
          </a:p>
          <a:p>
            <a:r>
              <a:rPr lang="en-US" dirty="0" smtClean="0"/>
              <a:t>Student Profile in second window</a:t>
            </a:r>
          </a:p>
          <a:p>
            <a:pPr marL="0" indent="0">
              <a:buNone/>
            </a:pPr>
            <a:endParaRPr lang="en-US" dirty="0"/>
          </a:p>
        </p:txBody>
      </p:sp>
    </p:spTree>
    <p:extLst>
      <p:ext uri="{BB962C8B-B14F-4D97-AF65-F5344CB8AC3E}">
        <p14:creationId xmlns="" xmlns:p14="http://schemas.microsoft.com/office/powerpoint/2010/main" val="3707976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2013-14 Transition</a:t>
            </a:r>
            <a:endParaRPr lang="en-US" dirty="0"/>
          </a:p>
        </p:txBody>
      </p:sp>
      <p:sp>
        <p:nvSpPr>
          <p:cNvPr id="3" name="Content Placeholder 2"/>
          <p:cNvSpPr>
            <a:spLocks noGrp="1"/>
          </p:cNvSpPr>
          <p:nvPr>
            <p:ph idx="1"/>
          </p:nvPr>
        </p:nvSpPr>
        <p:spPr/>
        <p:txBody>
          <a:bodyPr>
            <a:normAutofit lnSpcReduction="10000"/>
          </a:bodyPr>
          <a:lstStyle/>
          <a:p>
            <a:r>
              <a:rPr lang="en-US" dirty="0" err="1" smtClean="0"/>
              <a:t>.Net</a:t>
            </a:r>
            <a:r>
              <a:rPr lang="en-US" dirty="0" smtClean="0"/>
              <a:t> 4 &amp; MVC 4 Update</a:t>
            </a:r>
          </a:p>
          <a:p>
            <a:r>
              <a:rPr lang="en-US" dirty="0" smtClean="0"/>
              <a:t>Enrollment</a:t>
            </a:r>
          </a:p>
          <a:p>
            <a:pPr lvl="1"/>
            <a:r>
              <a:rPr lang="en-US" dirty="0" smtClean="0"/>
              <a:t>Student management</a:t>
            </a:r>
          </a:p>
          <a:p>
            <a:pPr lvl="1"/>
            <a:r>
              <a:rPr lang="en-US" dirty="0" smtClean="0"/>
              <a:t>Online enrollment</a:t>
            </a:r>
          </a:p>
          <a:p>
            <a:r>
              <a:rPr lang="en-US" dirty="0"/>
              <a:t>Track / Calendar Management </a:t>
            </a:r>
          </a:p>
          <a:p>
            <a:pPr lvl="0"/>
            <a:r>
              <a:rPr lang="en-US" dirty="0"/>
              <a:t>Reporting Infrastructure Upgrade</a:t>
            </a:r>
          </a:p>
          <a:p>
            <a:pPr lvl="0"/>
            <a:r>
              <a:rPr lang="en-US" dirty="0"/>
              <a:t>Auto Tracker</a:t>
            </a:r>
          </a:p>
          <a:p>
            <a:pPr lvl="0"/>
            <a:r>
              <a:rPr lang="en-US" dirty="0"/>
              <a:t>Records Access</a:t>
            </a:r>
          </a:p>
          <a:p>
            <a:pPr lvl="0"/>
            <a:r>
              <a:rPr lang="en-US" dirty="0"/>
              <a:t>No Show</a:t>
            </a:r>
          </a:p>
          <a:p>
            <a:pPr lvl="0"/>
            <a:r>
              <a:rPr lang="en-US" dirty="0"/>
              <a:t>Attendance Phone Log</a:t>
            </a:r>
          </a:p>
          <a:p>
            <a:endParaRPr lang="en-US" dirty="0"/>
          </a:p>
        </p:txBody>
      </p:sp>
    </p:spTree>
    <p:extLst>
      <p:ext uri="{BB962C8B-B14F-4D97-AF65-F5344CB8AC3E}">
        <p14:creationId xmlns="" xmlns:p14="http://schemas.microsoft.com/office/powerpoint/2010/main" val="18389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additive="base">
                                        <p:cTn id="5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 calcmode="lin" valueType="num">
                                      <p:cBhvr additive="base">
                                        <p:cTn id="5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2013-14 New Features</a:t>
            </a:r>
            <a:endParaRPr lang="en-US" dirty="0"/>
          </a:p>
        </p:txBody>
      </p:sp>
      <p:sp>
        <p:nvSpPr>
          <p:cNvPr id="3" name="Content Placeholder 2"/>
          <p:cNvSpPr>
            <a:spLocks noGrp="1"/>
          </p:cNvSpPr>
          <p:nvPr>
            <p:ph idx="1"/>
          </p:nvPr>
        </p:nvSpPr>
        <p:spPr/>
        <p:txBody>
          <a:bodyPr/>
          <a:lstStyle/>
          <a:p>
            <a:pPr lvl="0"/>
            <a:r>
              <a:rPr lang="en-US" dirty="0"/>
              <a:t>Enrollment</a:t>
            </a:r>
          </a:p>
          <a:p>
            <a:pPr lvl="1"/>
            <a:r>
              <a:rPr lang="en-US" dirty="0"/>
              <a:t>Enrollment Workflow</a:t>
            </a:r>
          </a:p>
          <a:p>
            <a:pPr lvl="1"/>
            <a:r>
              <a:rPr lang="en-US" dirty="0" smtClean="0"/>
              <a:t>Contact </a:t>
            </a:r>
            <a:r>
              <a:rPr lang="en-US" dirty="0"/>
              <a:t>Management</a:t>
            </a:r>
          </a:p>
          <a:p>
            <a:pPr lvl="1"/>
            <a:r>
              <a:rPr lang="en-US" dirty="0"/>
              <a:t>Simplify Multiple </a:t>
            </a:r>
            <a:r>
              <a:rPr lang="en-US" dirty="0" smtClean="0"/>
              <a:t>Years/Tracks</a:t>
            </a:r>
          </a:p>
          <a:p>
            <a:pPr lvl="0"/>
            <a:r>
              <a:rPr lang="en-US" dirty="0" smtClean="0"/>
              <a:t>Mobile </a:t>
            </a:r>
            <a:r>
              <a:rPr lang="en-US" sz="2800" dirty="0"/>
              <a:t>Interfaces</a:t>
            </a:r>
          </a:p>
          <a:p>
            <a:pPr lvl="1"/>
            <a:r>
              <a:rPr lang="en-US" dirty="0"/>
              <a:t>Parent/Student Mobile</a:t>
            </a:r>
          </a:p>
          <a:p>
            <a:endParaRPr lang="en-US" dirty="0" smtClean="0"/>
          </a:p>
          <a:p>
            <a:pPr lvl="1"/>
            <a:endParaRPr lang="en-US" dirty="0"/>
          </a:p>
        </p:txBody>
      </p:sp>
    </p:spTree>
    <p:extLst>
      <p:ext uri="{BB962C8B-B14F-4D97-AF65-F5344CB8AC3E}">
        <p14:creationId xmlns="" xmlns:p14="http://schemas.microsoft.com/office/powerpoint/2010/main" val="1388489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2013-14 Enhancements</a:t>
            </a:r>
            <a:endParaRPr lang="en-US" dirty="0"/>
          </a:p>
        </p:txBody>
      </p:sp>
      <p:sp>
        <p:nvSpPr>
          <p:cNvPr id="3" name="Content Placeholder 2"/>
          <p:cNvSpPr>
            <a:spLocks noGrp="1"/>
          </p:cNvSpPr>
          <p:nvPr>
            <p:ph idx="1"/>
          </p:nvPr>
        </p:nvSpPr>
        <p:spPr/>
        <p:txBody>
          <a:bodyPr/>
          <a:lstStyle/>
          <a:p>
            <a:r>
              <a:rPr lang="en-US" dirty="0" smtClean="0"/>
              <a:t>User specific default launch application</a:t>
            </a:r>
          </a:p>
          <a:p>
            <a:r>
              <a:rPr lang="en-US" dirty="0" smtClean="0"/>
              <a:t>Navigation blocking</a:t>
            </a:r>
          </a:p>
          <a:p>
            <a:r>
              <a:rPr lang="en-US" dirty="0" smtClean="0"/>
              <a:t>Push grade book assignment info to Class News</a:t>
            </a:r>
          </a:p>
          <a:p>
            <a:r>
              <a:rPr lang="en-US" dirty="0" smtClean="0"/>
              <a:t>Hiding unlisted phone #’s in parent portal</a:t>
            </a:r>
          </a:p>
          <a:p>
            <a:r>
              <a:rPr lang="en-US" dirty="0" smtClean="0"/>
              <a:t>Improved report designer</a:t>
            </a:r>
          </a:p>
        </p:txBody>
      </p:sp>
    </p:spTree>
    <p:extLst>
      <p:ext uri="{BB962C8B-B14F-4D97-AF65-F5344CB8AC3E}">
        <p14:creationId xmlns="" xmlns:p14="http://schemas.microsoft.com/office/powerpoint/2010/main" val="2030706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2013-14 Availability</a:t>
            </a:r>
            <a:endParaRPr lang="en-US" dirty="0"/>
          </a:p>
        </p:txBody>
      </p:sp>
      <p:sp>
        <p:nvSpPr>
          <p:cNvPr id="3" name="Content Placeholder 2"/>
          <p:cNvSpPr>
            <a:spLocks noGrp="1"/>
          </p:cNvSpPr>
          <p:nvPr>
            <p:ph idx="1"/>
          </p:nvPr>
        </p:nvSpPr>
        <p:spPr/>
        <p:txBody>
          <a:bodyPr/>
          <a:lstStyle/>
          <a:p>
            <a:r>
              <a:rPr lang="en-US" dirty="0" smtClean="0"/>
              <a:t>Currently testing deployment</a:t>
            </a:r>
          </a:p>
          <a:p>
            <a:r>
              <a:rPr lang="en-US" dirty="0" smtClean="0"/>
              <a:t>Support teams</a:t>
            </a:r>
          </a:p>
          <a:p>
            <a:pPr lvl="1"/>
            <a:r>
              <a:rPr lang="en-US" dirty="0" smtClean="0"/>
              <a:t>Learning new features</a:t>
            </a:r>
          </a:p>
          <a:p>
            <a:pPr lvl="1"/>
            <a:r>
              <a:rPr lang="en-US" dirty="0" smtClean="0"/>
              <a:t>Creating roll-out plans</a:t>
            </a:r>
          </a:p>
          <a:p>
            <a:pPr lvl="1"/>
            <a:r>
              <a:rPr lang="en-US" dirty="0" smtClean="0"/>
              <a:t>Adjusting documentation, if necessary</a:t>
            </a:r>
          </a:p>
          <a:p>
            <a:r>
              <a:rPr lang="en-US" dirty="0" smtClean="0"/>
              <a:t>End of Semester</a:t>
            </a:r>
          </a:p>
          <a:p>
            <a:r>
              <a:rPr lang="en-US" dirty="0" smtClean="0"/>
              <a:t>Supplemental Count</a:t>
            </a:r>
          </a:p>
          <a:p>
            <a:r>
              <a:rPr lang="en-US" dirty="0" smtClean="0"/>
              <a:t>Expecting mid to late February deployment</a:t>
            </a:r>
          </a:p>
          <a:p>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a:t>
            </a:r>
            <a:endParaRPr lang="en-US" dirty="0"/>
          </a:p>
        </p:txBody>
      </p:sp>
      <p:sp>
        <p:nvSpPr>
          <p:cNvPr id="4" name="Text Placeholder 3"/>
          <p:cNvSpPr>
            <a:spLocks noGrp="1"/>
          </p:cNvSpPr>
          <p:nvPr>
            <p:ph type="body" idx="1"/>
          </p:nvPr>
        </p:nvSpPr>
        <p:spPr/>
        <p:txBody>
          <a:bodyPr/>
          <a:lstStyle/>
          <a:p>
            <a:r>
              <a:rPr lang="en-US" dirty="0" smtClean="0"/>
              <a:t>The rest of this information is subject to change.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Spring 2014 New Feature</a:t>
            </a:r>
            <a:endParaRPr lang="en-US" dirty="0"/>
          </a:p>
        </p:txBody>
      </p:sp>
      <p:sp>
        <p:nvSpPr>
          <p:cNvPr id="3" name="Content Placeholder 2"/>
          <p:cNvSpPr>
            <a:spLocks noGrp="1"/>
          </p:cNvSpPr>
          <p:nvPr>
            <p:ph idx="1"/>
          </p:nvPr>
        </p:nvSpPr>
        <p:spPr/>
        <p:txBody>
          <a:bodyPr/>
          <a:lstStyle/>
          <a:p>
            <a:r>
              <a:rPr lang="en-US" dirty="0" smtClean="0"/>
              <a:t>Online (summer) registration/reenrollment</a:t>
            </a:r>
            <a:endParaRPr lang="en-US" dirty="0"/>
          </a:p>
        </p:txBody>
      </p:sp>
    </p:spTree>
    <p:extLst>
      <p:ext uri="{BB962C8B-B14F-4D97-AF65-F5344CB8AC3E}">
        <p14:creationId xmlns="" xmlns:p14="http://schemas.microsoft.com/office/powerpoint/2010/main" val="22789336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Summer 2014 Transition</a:t>
            </a:r>
            <a:endParaRPr lang="en-US" dirty="0"/>
          </a:p>
        </p:txBody>
      </p:sp>
      <p:sp>
        <p:nvSpPr>
          <p:cNvPr id="3" name="Content Placeholder 2"/>
          <p:cNvSpPr>
            <a:spLocks noGrp="1"/>
          </p:cNvSpPr>
          <p:nvPr>
            <p:ph idx="1"/>
          </p:nvPr>
        </p:nvSpPr>
        <p:spPr/>
        <p:txBody>
          <a:bodyPr>
            <a:normAutofit/>
          </a:bodyPr>
          <a:lstStyle/>
          <a:p>
            <a:pPr lvl="0"/>
            <a:r>
              <a:rPr lang="en-US" dirty="0"/>
              <a:t>Permissions</a:t>
            </a:r>
          </a:p>
          <a:p>
            <a:pPr lvl="1"/>
            <a:r>
              <a:rPr lang="en-US" dirty="0"/>
              <a:t>Field Level Permissions</a:t>
            </a:r>
          </a:p>
          <a:p>
            <a:pPr lvl="1"/>
            <a:r>
              <a:rPr lang="en-US" dirty="0"/>
              <a:t>Role Permissions</a:t>
            </a:r>
          </a:p>
          <a:p>
            <a:pPr lvl="1"/>
            <a:r>
              <a:rPr lang="en-US" dirty="0"/>
              <a:t>Group </a:t>
            </a:r>
            <a:r>
              <a:rPr lang="en-US" dirty="0" smtClean="0"/>
              <a:t>Management</a:t>
            </a:r>
          </a:p>
          <a:p>
            <a:pPr lvl="0"/>
            <a:r>
              <a:rPr lang="en-US" dirty="0" smtClean="0"/>
              <a:t>Academic History</a:t>
            </a:r>
          </a:p>
          <a:p>
            <a:r>
              <a:rPr lang="en-US" dirty="0" smtClean="0"/>
              <a:t>Behavior*</a:t>
            </a:r>
            <a:endParaRPr lang="en-US" dirty="0" smtClean="0"/>
          </a:p>
          <a:p>
            <a:r>
              <a:rPr lang="en-US" dirty="0" smtClean="0"/>
              <a:t>Student </a:t>
            </a:r>
            <a:r>
              <a:rPr lang="en-US" dirty="0" smtClean="0"/>
              <a:t>Health*</a:t>
            </a:r>
            <a:endParaRPr lang="en-US" dirty="0"/>
          </a:p>
          <a:p>
            <a:r>
              <a:rPr lang="en-US" dirty="0" smtClean="0"/>
              <a:t>English </a:t>
            </a:r>
            <a:r>
              <a:rPr lang="en-US" dirty="0"/>
              <a:t>Language </a:t>
            </a:r>
            <a:r>
              <a:rPr lang="en-US" dirty="0" smtClean="0"/>
              <a:t>Learner*</a:t>
            </a:r>
            <a:endParaRPr lang="en-US" dirty="0"/>
          </a:p>
        </p:txBody>
      </p:sp>
    </p:spTree>
    <p:extLst>
      <p:ext uri="{BB962C8B-B14F-4D97-AF65-F5344CB8AC3E}">
        <p14:creationId xmlns="" xmlns:p14="http://schemas.microsoft.com/office/powerpoint/2010/main" val="24547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Summer 2014 New Features</a:t>
            </a:r>
            <a:endParaRPr lang="en-US" dirty="0"/>
          </a:p>
        </p:txBody>
      </p:sp>
      <p:sp>
        <p:nvSpPr>
          <p:cNvPr id="3" name="Content Placeholder 2"/>
          <p:cNvSpPr>
            <a:spLocks noGrp="1"/>
          </p:cNvSpPr>
          <p:nvPr>
            <p:ph idx="1"/>
          </p:nvPr>
        </p:nvSpPr>
        <p:spPr/>
        <p:txBody>
          <a:bodyPr/>
          <a:lstStyle/>
          <a:p>
            <a:pPr lvl="0"/>
            <a:r>
              <a:rPr lang="en-US" dirty="0" smtClean="0"/>
              <a:t>Mobile </a:t>
            </a:r>
            <a:r>
              <a:rPr lang="en-US" dirty="0"/>
              <a:t>Interfaces Extended</a:t>
            </a:r>
          </a:p>
          <a:p>
            <a:pPr lvl="1"/>
            <a:r>
              <a:rPr lang="en-US" dirty="0"/>
              <a:t>Classroom Attendance</a:t>
            </a:r>
          </a:p>
          <a:p>
            <a:pPr lvl="0"/>
            <a:r>
              <a:rPr lang="en-US" dirty="0"/>
              <a:t>Student Body Accounting</a:t>
            </a:r>
          </a:p>
          <a:p>
            <a:pPr lvl="1"/>
            <a:r>
              <a:rPr lang="en-US" dirty="0"/>
              <a:t>Online Payments</a:t>
            </a:r>
          </a:p>
          <a:p>
            <a:r>
              <a:rPr lang="en-US" dirty="0" smtClean="0"/>
              <a:t>Document Management – Phase I</a:t>
            </a:r>
          </a:p>
          <a:p>
            <a:pPr lvl="0"/>
            <a:r>
              <a:rPr lang="en-US" dirty="0" smtClean="0"/>
              <a:t>Reporting </a:t>
            </a:r>
            <a:r>
              <a:rPr lang="en-US" dirty="0"/>
              <a:t>Server </a:t>
            </a:r>
            <a:r>
              <a:rPr lang="en-US" dirty="0" smtClean="0"/>
              <a:t>Support</a:t>
            </a:r>
          </a:p>
          <a:p>
            <a:r>
              <a:rPr lang="en-US" dirty="0" smtClean="0"/>
              <a:t>Bi-Directional API*</a:t>
            </a:r>
            <a:endParaRPr lang="en-US" dirty="0" smtClean="0"/>
          </a:p>
          <a:p>
            <a:endParaRPr lang="en-US" dirty="0"/>
          </a:p>
        </p:txBody>
      </p:sp>
    </p:spTree>
    <p:extLst>
      <p:ext uri="{BB962C8B-B14F-4D97-AF65-F5344CB8AC3E}">
        <p14:creationId xmlns="" xmlns:p14="http://schemas.microsoft.com/office/powerpoint/2010/main" val="2781140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MISTAR Consortium</a:t>
            </a:r>
            <a:endParaRPr lang="en-US" dirty="0"/>
          </a:p>
        </p:txBody>
      </p:sp>
      <p:sp>
        <p:nvSpPr>
          <p:cNvPr id="3" name="Content Placeholder 2"/>
          <p:cNvSpPr>
            <a:spLocks noGrp="1"/>
          </p:cNvSpPr>
          <p:nvPr>
            <p:ph idx="1"/>
          </p:nvPr>
        </p:nvSpPr>
        <p:spPr/>
        <p:txBody>
          <a:bodyPr/>
          <a:lstStyle/>
          <a:p>
            <a:r>
              <a:rPr lang="en-US" dirty="0" smtClean="0"/>
              <a:t>Partnership - Wayne RESA &amp; Oakland Schools</a:t>
            </a:r>
          </a:p>
          <a:p>
            <a:r>
              <a:rPr lang="en-US" dirty="0" smtClean="0"/>
              <a:t>Solutions for local districts</a:t>
            </a:r>
          </a:p>
          <a:p>
            <a:pPr lvl="1"/>
            <a:r>
              <a:rPr lang="en-US" dirty="0" smtClean="0"/>
              <a:t>Special Education</a:t>
            </a:r>
          </a:p>
          <a:p>
            <a:pPr lvl="1"/>
            <a:r>
              <a:rPr lang="en-US" dirty="0" smtClean="0"/>
              <a:t>Medicaid</a:t>
            </a:r>
          </a:p>
          <a:p>
            <a:pPr lvl="1"/>
            <a:r>
              <a:rPr lang="en-US" dirty="0" smtClean="0"/>
              <a:t>Integrations</a:t>
            </a:r>
            <a:endParaRPr lang="en-US" dirty="0"/>
          </a:p>
          <a:p>
            <a:r>
              <a:rPr lang="en-US" dirty="0" smtClean="0"/>
              <a:t>User based advisory group</a:t>
            </a:r>
          </a:p>
          <a:p>
            <a:r>
              <a:rPr lang="en-US" dirty="0" smtClean="0"/>
              <a:t>User meetings and conferences</a:t>
            </a:r>
          </a:p>
          <a:p>
            <a:r>
              <a:rPr lang="en-US" dirty="0" smtClean="0"/>
              <a:t>State level representation</a:t>
            </a:r>
          </a:p>
          <a:p>
            <a:r>
              <a:rPr lang="en-US" dirty="0" smtClean="0"/>
              <a:t>User input for feature design</a:t>
            </a:r>
          </a:p>
        </p:txBody>
      </p:sp>
    </p:spTree>
    <p:custDataLst>
      <p:tags r:id="rId1"/>
    </p:custDataLst>
    <p:extLst>
      <p:ext uri="{BB962C8B-B14F-4D97-AF65-F5344CB8AC3E}">
        <p14:creationId xmlns="" xmlns:p14="http://schemas.microsoft.com/office/powerpoint/2010/main" val="304396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2014-15 Transition</a:t>
            </a:r>
            <a:endParaRPr lang="en-US" dirty="0"/>
          </a:p>
        </p:txBody>
      </p:sp>
      <p:sp>
        <p:nvSpPr>
          <p:cNvPr id="3" name="Content Placeholder 2"/>
          <p:cNvSpPr>
            <a:spLocks noGrp="1"/>
          </p:cNvSpPr>
          <p:nvPr>
            <p:ph idx="1"/>
          </p:nvPr>
        </p:nvSpPr>
        <p:spPr/>
        <p:txBody>
          <a:bodyPr>
            <a:normAutofit/>
          </a:bodyPr>
          <a:lstStyle/>
          <a:p>
            <a:pPr lvl="0"/>
            <a:r>
              <a:rPr lang="en-US" dirty="0"/>
              <a:t>Communications Management</a:t>
            </a:r>
          </a:p>
          <a:p>
            <a:pPr lvl="0"/>
            <a:r>
              <a:rPr lang="en-US" dirty="0" smtClean="0"/>
              <a:t>Scheduling</a:t>
            </a:r>
            <a:endParaRPr lang="en-US" dirty="0"/>
          </a:p>
          <a:p>
            <a:pPr lvl="1"/>
            <a:r>
              <a:rPr lang="en-US" dirty="0"/>
              <a:t>Career Plan Management</a:t>
            </a:r>
          </a:p>
          <a:p>
            <a:pPr lvl="1"/>
            <a:r>
              <a:rPr lang="en-US" dirty="0" smtClean="0"/>
              <a:t>Mass </a:t>
            </a:r>
            <a:r>
              <a:rPr lang="en-US" dirty="0"/>
              <a:t>Scheduling</a:t>
            </a:r>
          </a:p>
          <a:p>
            <a:pPr lvl="1"/>
            <a:r>
              <a:rPr lang="en-US" dirty="0"/>
              <a:t>Student Schedule Maintenance</a:t>
            </a:r>
          </a:p>
          <a:p>
            <a:pPr lvl="0"/>
            <a:r>
              <a:rPr lang="en-US" dirty="0"/>
              <a:t>New Year Initialization</a:t>
            </a:r>
          </a:p>
          <a:p>
            <a:pPr lvl="0"/>
            <a:r>
              <a:rPr lang="en-US" dirty="0"/>
              <a:t>Year End</a:t>
            </a:r>
          </a:p>
          <a:p>
            <a:pPr lvl="0"/>
            <a:r>
              <a:rPr lang="en-US" dirty="0" smtClean="0"/>
              <a:t>Marks set up &amp; processing</a:t>
            </a:r>
            <a:endParaRPr lang="en-US" dirty="0"/>
          </a:p>
        </p:txBody>
      </p:sp>
    </p:spTree>
    <p:extLst>
      <p:ext uri="{BB962C8B-B14F-4D97-AF65-F5344CB8AC3E}">
        <p14:creationId xmlns="" xmlns:p14="http://schemas.microsoft.com/office/powerpoint/2010/main" val="150962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2014-15 New Features</a:t>
            </a:r>
            <a:endParaRPr lang="en-US" dirty="0"/>
          </a:p>
        </p:txBody>
      </p:sp>
      <p:sp>
        <p:nvSpPr>
          <p:cNvPr id="3" name="Content Placeholder 2"/>
          <p:cNvSpPr>
            <a:spLocks noGrp="1"/>
          </p:cNvSpPr>
          <p:nvPr>
            <p:ph idx="1"/>
          </p:nvPr>
        </p:nvSpPr>
        <p:spPr/>
        <p:txBody>
          <a:bodyPr>
            <a:normAutofit/>
          </a:bodyPr>
          <a:lstStyle/>
          <a:p>
            <a:pPr lvl="0"/>
            <a:r>
              <a:rPr lang="en-US" dirty="0" smtClean="0"/>
              <a:t>Student </a:t>
            </a:r>
            <a:r>
              <a:rPr lang="en-US" dirty="0"/>
              <a:t>Pulse Extension</a:t>
            </a:r>
          </a:p>
          <a:p>
            <a:pPr lvl="1"/>
            <a:r>
              <a:rPr lang="en-US" dirty="0"/>
              <a:t>RTI</a:t>
            </a:r>
          </a:p>
          <a:p>
            <a:pPr lvl="0"/>
            <a:r>
              <a:rPr lang="en-US" dirty="0"/>
              <a:t>Scheduling</a:t>
            </a:r>
          </a:p>
          <a:p>
            <a:pPr lvl="1"/>
            <a:r>
              <a:rPr lang="en-US" dirty="0" smtClean="0"/>
              <a:t>Whiteboard </a:t>
            </a:r>
            <a:r>
              <a:rPr lang="en-US" dirty="0"/>
              <a:t>Builder </a:t>
            </a:r>
          </a:p>
        </p:txBody>
      </p:sp>
    </p:spTree>
    <p:extLst>
      <p:ext uri="{BB962C8B-B14F-4D97-AF65-F5344CB8AC3E}">
        <p14:creationId xmlns="" xmlns:p14="http://schemas.microsoft.com/office/powerpoint/2010/main" val="4276831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Summer 2015 Transition</a:t>
            </a:r>
            <a:endParaRPr lang="en-US" dirty="0"/>
          </a:p>
        </p:txBody>
      </p:sp>
      <p:sp>
        <p:nvSpPr>
          <p:cNvPr id="3" name="Content Placeholder 2"/>
          <p:cNvSpPr>
            <a:spLocks noGrp="1"/>
          </p:cNvSpPr>
          <p:nvPr>
            <p:ph idx="1"/>
          </p:nvPr>
        </p:nvSpPr>
        <p:spPr/>
        <p:txBody>
          <a:bodyPr>
            <a:normAutofit lnSpcReduction="10000"/>
          </a:bodyPr>
          <a:lstStyle/>
          <a:p>
            <a:pPr lvl="0"/>
            <a:r>
              <a:rPr lang="en-US" dirty="0"/>
              <a:t>Time Tracker</a:t>
            </a:r>
          </a:p>
          <a:p>
            <a:pPr lvl="0"/>
            <a:r>
              <a:rPr lang="en-US" dirty="0"/>
              <a:t>Extra-Curricular</a:t>
            </a:r>
          </a:p>
          <a:p>
            <a:pPr lvl="0"/>
            <a:r>
              <a:rPr lang="en-US" dirty="0"/>
              <a:t>Service Tracker</a:t>
            </a:r>
          </a:p>
          <a:p>
            <a:pPr lvl="0"/>
            <a:r>
              <a:rPr lang="en-US" dirty="0"/>
              <a:t>Inventory</a:t>
            </a:r>
          </a:p>
          <a:p>
            <a:pPr lvl="0"/>
            <a:r>
              <a:rPr lang="en-US" dirty="0"/>
              <a:t>School to Work</a:t>
            </a:r>
          </a:p>
          <a:p>
            <a:pPr lvl="0"/>
            <a:r>
              <a:rPr lang="en-US" dirty="0"/>
              <a:t>Testing</a:t>
            </a:r>
          </a:p>
          <a:p>
            <a:pPr lvl="1"/>
            <a:r>
              <a:rPr lang="en-US" dirty="0" smtClean="0"/>
              <a:t>Assessment</a:t>
            </a:r>
            <a:endParaRPr lang="en-US" dirty="0"/>
          </a:p>
          <a:p>
            <a:pPr lvl="1"/>
            <a:r>
              <a:rPr lang="en-US" dirty="0"/>
              <a:t>Test History</a:t>
            </a:r>
          </a:p>
          <a:p>
            <a:pPr lvl="1"/>
            <a:r>
              <a:rPr lang="en-US" dirty="0"/>
              <a:t>Reports</a:t>
            </a:r>
          </a:p>
          <a:p>
            <a:r>
              <a:rPr lang="en-US" dirty="0"/>
              <a:t>Utilities</a:t>
            </a:r>
          </a:p>
        </p:txBody>
      </p:sp>
    </p:spTree>
    <p:extLst>
      <p:ext uri="{BB962C8B-B14F-4D97-AF65-F5344CB8AC3E}">
        <p14:creationId xmlns="" xmlns:p14="http://schemas.microsoft.com/office/powerpoint/2010/main" val="4017830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Summer 2015 New Features</a:t>
            </a:r>
            <a:endParaRPr lang="en-US" dirty="0"/>
          </a:p>
        </p:txBody>
      </p:sp>
      <p:sp>
        <p:nvSpPr>
          <p:cNvPr id="3" name="Content Placeholder 2"/>
          <p:cNvSpPr>
            <a:spLocks noGrp="1"/>
          </p:cNvSpPr>
          <p:nvPr>
            <p:ph idx="1"/>
          </p:nvPr>
        </p:nvSpPr>
        <p:spPr/>
        <p:txBody>
          <a:bodyPr/>
          <a:lstStyle/>
          <a:p>
            <a:r>
              <a:rPr lang="en-US" dirty="0" smtClean="0"/>
              <a:t>Document </a:t>
            </a:r>
            <a:r>
              <a:rPr lang="en-US" dirty="0" smtClean="0"/>
              <a:t>Management – Phase II</a:t>
            </a:r>
            <a:endParaRPr lang="en-US" dirty="0" smtClean="0"/>
          </a:p>
          <a:p>
            <a:r>
              <a:rPr lang="en-US" dirty="0" smtClean="0"/>
              <a:t>Testing</a:t>
            </a:r>
          </a:p>
          <a:p>
            <a:pPr lvl="1"/>
            <a:r>
              <a:rPr lang="en-US" dirty="0" smtClean="0"/>
              <a:t>LMS Integration &amp; Support</a:t>
            </a:r>
            <a:endParaRPr lang="en-US" dirty="0"/>
          </a:p>
        </p:txBody>
      </p:sp>
    </p:spTree>
    <p:extLst>
      <p:ext uri="{BB962C8B-B14F-4D97-AF65-F5344CB8AC3E}">
        <p14:creationId xmlns="" xmlns:p14="http://schemas.microsoft.com/office/powerpoint/2010/main" val="2342791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Questions</a:t>
            </a:r>
            <a:endParaRPr lang="en-US"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248311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pPr lvl="0"/>
            <a:r>
              <a:rPr lang="en-US" dirty="0" smtClean="0"/>
              <a:t>Use </a:t>
            </a:r>
            <a:r>
              <a:rPr lang="en-US" dirty="0"/>
              <a:t>state of the art technology</a:t>
            </a:r>
          </a:p>
          <a:p>
            <a:pPr lvl="0"/>
            <a:r>
              <a:rPr lang="en-US" dirty="0" smtClean="0"/>
              <a:t>Support </a:t>
            </a:r>
            <a:r>
              <a:rPr lang="en-US" dirty="0"/>
              <a:t>current and future industry efforts</a:t>
            </a:r>
          </a:p>
          <a:p>
            <a:pPr lvl="0"/>
            <a:r>
              <a:rPr lang="en-US" dirty="0"/>
              <a:t>Maintain backward compatibility</a:t>
            </a:r>
          </a:p>
          <a:p>
            <a:pPr lvl="0"/>
            <a:r>
              <a:rPr lang="en-US" dirty="0" smtClean="0"/>
              <a:t>Maintain support of local </a:t>
            </a:r>
            <a:r>
              <a:rPr lang="en-US" dirty="0"/>
              <a:t>customization</a:t>
            </a:r>
          </a:p>
          <a:p>
            <a:r>
              <a:rPr lang="en-US" dirty="0" smtClean="0"/>
              <a:t>Fully </a:t>
            </a:r>
            <a:r>
              <a:rPr lang="en-US" dirty="0"/>
              <a:t>web-based system</a:t>
            </a:r>
          </a:p>
        </p:txBody>
      </p:sp>
    </p:spTree>
    <p:extLst>
      <p:ext uri="{BB962C8B-B14F-4D97-AF65-F5344CB8AC3E}">
        <p14:creationId xmlns="" xmlns:p14="http://schemas.microsoft.com/office/powerpoint/2010/main" val="39339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 Major Transitions</a:t>
            </a:r>
            <a:endParaRPr lang="en-US" dirty="0"/>
          </a:p>
        </p:txBody>
      </p:sp>
      <p:sp>
        <p:nvSpPr>
          <p:cNvPr id="3" name="Rectangle 2"/>
          <p:cNvSpPr/>
          <p:nvPr/>
        </p:nvSpPr>
        <p:spPr>
          <a:xfrm>
            <a:off x="762000" y="2438400"/>
            <a:ext cx="7086600" cy="3276600"/>
          </a:xfrm>
          <a:prstGeom prst="rect">
            <a:avLst/>
          </a:prstGeom>
          <a:gradFill flip="none" rotWithShape="1">
            <a:gsLst>
              <a:gs pos="45000">
                <a:schemeClr val="accent4">
                  <a:lumMod val="40000"/>
                  <a:lumOff val="60000"/>
                </a:schemeClr>
              </a:gs>
              <a:gs pos="50000">
                <a:srgbClr val="FFC000">
                  <a:alpha val="0"/>
                </a:srgbClr>
              </a:gs>
              <a:gs pos="55000">
                <a:schemeClr val="accent6">
                  <a:lumMod val="75000"/>
                </a:schemeClr>
              </a:gs>
            </a:gsLst>
            <a:lin ang="8100000" scaled="1"/>
            <a:tileRect/>
          </a:gradFill>
          <a:ln w="12700">
            <a:solidFill>
              <a:schemeClr val="accent1">
                <a:shade val="50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effectLst>
                <a:outerShdw blurRad="38100" dist="38100" dir="2700000" algn="tl">
                  <a:srgbClr val="000000">
                    <a:alpha val="43137"/>
                  </a:srgbClr>
                </a:outerShdw>
              </a:effectLst>
            </a:endParaRPr>
          </a:p>
        </p:txBody>
      </p:sp>
      <p:sp>
        <p:nvSpPr>
          <p:cNvPr id="4" name="Rectangle 3"/>
          <p:cNvSpPr/>
          <p:nvPr/>
        </p:nvSpPr>
        <p:spPr>
          <a:xfrm>
            <a:off x="762000" y="2438400"/>
            <a:ext cx="1066800" cy="3276600"/>
          </a:xfrm>
          <a:prstGeom prst="rect">
            <a:avLst/>
          </a:prstGeom>
          <a:noFill/>
          <a:ln>
            <a:solidFill>
              <a:schemeClr val="accent1">
                <a:shade val="5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effectLst>
                  <a:outerShdw blurRad="38100" dist="38100" dir="2700000" algn="tl">
                    <a:srgbClr val="000000">
                      <a:alpha val="43137"/>
                    </a:srgbClr>
                  </a:outerShdw>
                </a:effectLst>
              </a:rPr>
              <a:t>2011</a:t>
            </a:r>
          </a:p>
        </p:txBody>
      </p:sp>
      <p:sp>
        <p:nvSpPr>
          <p:cNvPr id="5" name="Rectangle 4"/>
          <p:cNvSpPr/>
          <p:nvPr/>
        </p:nvSpPr>
        <p:spPr>
          <a:xfrm>
            <a:off x="1828800" y="2438400"/>
            <a:ext cx="1066800" cy="3276600"/>
          </a:xfrm>
          <a:prstGeom prst="rect">
            <a:avLst/>
          </a:prstGeom>
          <a:noFill/>
          <a:ln>
            <a:solidFill>
              <a:schemeClr val="accent1">
                <a:shade val="5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effectLst>
                  <a:outerShdw blurRad="38100" dist="38100" dir="2700000" algn="tl">
                    <a:srgbClr val="000000">
                      <a:alpha val="43137"/>
                    </a:srgbClr>
                  </a:outerShdw>
                </a:effectLst>
              </a:rPr>
              <a:t>2012</a:t>
            </a:r>
          </a:p>
        </p:txBody>
      </p:sp>
      <p:sp>
        <p:nvSpPr>
          <p:cNvPr id="6" name="Rectangle 5"/>
          <p:cNvSpPr/>
          <p:nvPr/>
        </p:nvSpPr>
        <p:spPr>
          <a:xfrm>
            <a:off x="2895600" y="2438400"/>
            <a:ext cx="2057400" cy="3276600"/>
          </a:xfrm>
          <a:prstGeom prst="rect">
            <a:avLst/>
          </a:prstGeom>
          <a:noFill/>
          <a:ln>
            <a:solidFill>
              <a:schemeClr val="accent1">
                <a:shade val="5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effectLst>
                  <a:outerShdw blurRad="38100" dist="38100" dir="2700000" algn="tl">
                    <a:srgbClr val="000000">
                      <a:alpha val="43137"/>
                    </a:srgbClr>
                  </a:outerShdw>
                </a:effectLst>
              </a:rPr>
              <a:t>2013</a:t>
            </a:r>
          </a:p>
        </p:txBody>
      </p:sp>
      <p:sp>
        <p:nvSpPr>
          <p:cNvPr id="7" name="Rectangle 6"/>
          <p:cNvSpPr/>
          <p:nvPr/>
        </p:nvSpPr>
        <p:spPr>
          <a:xfrm>
            <a:off x="4953000" y="2438400"/>
            <a:ext cx="1524000" cy="3276600"/>
          </a:xfrm>
          <a:prstGeom prst="rect">
            <a:avLst/>
          </a:prstGeom>
          <a:noFill/>
          <a:ln>
            <a:solidFill>
              <a:schemeClr val="accent1">
                <a:shade val="5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effectLst>
                  <a:outerShdw blurRad="38100" dist="38100" dir="2700000" algn="tl">
                    <a:srgbClr val="000000">
                      <a:alpha val="43137"/>
                    </a:srgbClr>
                  </a:outerShdw>
                </a:effectLst>
              </a:rPr>
              <a:t>2014</a:t>
            </a:r>
          </a:p>
        </p:txBody>
      </p:sp>
      <p:sp>
        <p:nvSpPr>
          <p:cNvPr id="8" name="Rectangle 7"/>
          <p:cNvSpPr/>
          <p:nvPr/>
        </p:nvSpPr>
        <p:spPr>
          <a:xfrm>
            <a:off x="6477000" y="2438400"/>
            <a:ext cx="1371600" cy="3276600"/>
          </a:xfrm>
          <a:prstGeom prst="rect">
            <a:avLst/>
          </a:prstGeom>
          <a:noFill/>
          <a:ln>
            <a:solidFill>
              <a:schemeClr val="accent1">
                <a:shade val="5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effectLst>
                  <a:outerShdw blurRad="38100" dist="38100" dir="2700000" algn="tl">
                    <a:srgbClr val="000000">
                      <a:alpha val="43137"/>
                    </a:srgbClr>
                  </a:outerShdw>
                </a:effectLst>
              </a:rPr>
              <a:t>2015</a:t>
            </a:r>
          </a:p>
        </p:txBody>
      </p:sp>
      <p:sp>
        <p:nvSpPr>
          <p:cNvPr id="9" name="TextBox 8"/>
          <p:cNvSpPr txBox="1"/>
          <p:nvPr/>
        </p:nvSpPr>
        <p:spPr>
          <a:xfrm>
            <a:off x="1447800" y="4648200"/>
            <a:ext cx="3048000" cy="707886"/>
          </a:xfrm>
          <a:prstGeom prst="rect">
            <a:avLst/>
          </a:prstGeom>
          <a:noFill/>
        </p:spPr>
        <p:txBody>
          <a:bodyPr wrap="square" rtlCol="0">
            <a:spAutoFit/>
          </a:bodyPr>
          <a:lstStyle/>
          <a:p>
            <a:r>
              <a:rPr lang="en-US" sz="2000" dirty="0" smtClean="0">
                <a:solidFill>
                  <a:schemeClr val="bg1">
                    <a:lumMod val="95000"/>
                  </a:schemeClr>
                </a:solidFill>
                <a:effectLst>
                  <a:outerShdw blurRad="50800" dist="38100" dir="8100000" algn="tr" rotWithShape="0">
                    <a:prstClr val="black">
                      <a:alpha val="40000"/>
                    </a:prstClr>
                  </a:outerShdw>
                </a:effectLst>
              </a:rPr>
              <a:t>MISTAR - Front Office</a:t>
            </a:r>
          </a:p>
          <a:p>
            <a:r>
              <a:rPr lang="en-US" sz="2000" dirty="0" smtClean="0">
                <a:solidFill>
                  <a:schemeClr val="bg1">
                    <a:lumMod val="95000"/>
                  </a:schemeClr>
                </a:solidFill>
                <a:effectLst>
                  <a:outerShdw blurRad="50800" dist="38100" dir="8100000" algn="tr" rotWithShape="0">
                    <a:prstClr val="black">
                      <a:alpha val="40000"/>
                    </a:prstClr>
                  </a:outerShdw>
                </a:effectLst>
              </a:rPr>
              <a:t>MISTAR - Connect</a:t>
            </a:r>
            <a:endParaRPr lang="en-US" sz="2000" dirty="0">
              <a:solidFill>
                <a:schemeClr val="bg1">
                  <a:lumMod val="95000"/>
                </a:schemeClr>
              </a:solidFill>
              <a:effectLst>
                <a:outerShdw blurRad="50800" dist="38100" dir="8100000" algn="tr" rotWithShape="0">
                  <a:prstClr val="black">
                    <a:alpha val="40000"/>
                  </a:prstClr>
                </a:outerShdw>
              </a:effectLst>
            </a:endParaRPr>
          </a:p>
        </p:txBody>
      </p:sp>
      <p:sp>
        <p:nvSpPr>
          <p:cNvPr id="10" name="TextBox 9"/>
          <p:cNvSpPr txBox="1"/>
          <p:nvPr/>
        </p:nvSpPr>
        <p:spPr>
          <a:xfrm>
            <a:off x="4953000" y="2819400"/>
            <a:ext cx="2286000" cy="523220"/>
          </a:xfrm>
          <a:prstGeom prst="rect">
            <a:avLst/>
          </a:prstGeom>
          <a:noFill/>
        </p:spPr>
        <p:txBody>
          <a:bodyPr wrap="square" rtlCol="0">
            <a:spAutoFit/>
          </a:bodyPr>
          <a:lstStyle/>
          <a:p>
            <a:r>
              <a:rPr lang="en-US" sz="2800" dirty="0" smtClean="0">
                <a:solidFill>
                  <a:schemeClr val="accent5">
                    <a:lumMod val="50000"/>
                  </a:schemeClr>
                </a:solidFill>
                <a:effectLst>
                  <a:outerShdw blurRad="50800" dist="38100" dir="8100000" algn="tr" rotWithShape="0">
                    <a:prstClr val="black">
                      <a:alpha val="40000"/>
                    </a:prstClr>
                  </a:outerShdw>
                </a:effectLst>
              </a:rPr>
              <a:t>MISTAR - Q</a:t>
            </a:r>
            <a:endParaRPr lang="en-US" sz="2800" dirty="0">
              <a:solidFill>
                <a:schemeClr val="accent5">
                  <a:lumMod val="50000"/>
                </a:schemeClr>
              </a:solidFill>
              <a:effectLst>
                <a:outerShdw blurRad="50800" dist="38100" dir="8100000" algn="tr" rotWithShape="0">
                  <a:prstClr val="black">
                    <a:alpha val="40000"/>
                  </a:prstClr>
                </a:outerShdw>
              </a:effectLst>
            </a:endParaRPr>
          </a:p>
        </p:txBody>
      </p:sp>
      <p:sp>
        <p:nvSpPr>
          <p:cNvPr id="12" name="TextBox 11"/>
          <p:cNvSpPr txBox="1"/>
          <p:nvPr/>
        </p:nvSpPr>
        <p:spPr>
          <a:xfrm rot="1507768">
            <a:off x="2825664" y="3506670"/>
            <a:ext cx="1524723" cy="369332"/>
          </a:xfrm>
          <a:prstGeom prst="rect">
            <a:avLst/>
          </a:prstGeom>
          <a:noFill/>
        </p:spPr>
        <p:txBody>
          <a:bodyPr wrap="square" rtlCol="0">
            <a:spAutoFit/>
          </a:bodyPr>
          <a:lstStyle/>
          <a:p>
            <a:r>
              <a:rPr lang="en-US" dirty="0" smtClean="0">
                <a:solidFill>
                  <a:schemeClr val="bg1">
                    <a:lumMod val="50000"/>
                  </a:schemeClr>
                </a:solidFill>
              </a:rPr>
              <a:t>Transition</a:t>
            </a:r>
            <a:endParaRPr lang="en-US" dirty="0">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 calcmode="lin" valueType="num">
                                      <p:cBhvr additive="base">
                                        <p:cTn id="1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 calcmode="lin" valueType="num">
                                      <p:cBhvr additive="base">
                                        <p:cTn id="1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2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P spid="10" grpId="0" build="allAtOnce"/>
      <p:bldP spid="12"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p:txBody>
          <a:bodyPr>
            <a:normAutofit/>
          </a:bodyPr>
          <a:lstStyle/>
          <a:p>
            <a:pPr lvl="0"/>
            <a:r>
              <a:rPr lang="en-US" dirty="0"/>
              <a:t>Release utilizing a “transition” methodology. </a:t>
            </a:r>
            <a:endParaRPr lang="en-US" sz="4000" b="1" dirty="0"/>
          </a:p>
          <a:p>
            <a:pPr lvl="1"/>
            <a:r>
              <a:rPr lang="en-US" dirty="0" smtClean="0"/>
              <a:t>Implement by </a:t>
            </a:r>
            <a:r>
              <a:rPr lang="en-US" dirty="0"/>
              <a:t>user focused segments</a:t>
            </a:r>
          </a:p>
          <a:p>
            <a:pPr lvl="1"/>
            <a:r>
              <a:rPr lang="en-US" dirty="0"/>
              <a:t>Allow new districts to maximize ROI</a:t>
            </a:r>
          </a:p>
          <a:p>
            <a:pPr lvl="1"/>
            <a:r>
              <a:rPr lang="en-US" dirty="0"/>
              <a:t>Transition existing legacy web applications early</a:t>
            </a:r>
          </a:p>
          <a:p>
            <a:pPr lvl="1"/>
            <a:r>
              <a:rPr lang="en-US" dirty="0"/>
              <a:t>Transition applications </a:t>
            </a:r>
            <a:r>
              <a:rPr lang="en-US" dirty="0" smtClean="0"/>
              <a:t>larger user base early</a:t>
            </a:r>
            <a:endParaRPr lang="en-US" dirty="0"/>
          </a:p>
          <a:p>
            <a:pPr lvl="0"/>
            <a:r>
              <a:rPr lang="en-US" dirty="0"/>
              <a:t>Enable web application launch from desktop</a:t>
            </a:r>
          </a:p>
          <a:p>
            <a:pPr lvl="1"/>
            <a:r>
              <a:rPr lang="en-US" dirty="0" smtClean="0"/>
              <a:t>District  controlled migration of users methodically</a:t>
            </a:r>
            <a:endParaRPr lang="en-US" dirty="0"/>
          </a:p>
          <a:p>
            <a:pPr lvl="0"/>
            <a:r>
              <a:rPr lang="en-US" dirty="0"/>
              <a:t>Reduce training impact on </a:t>
            </a:r>
            <a:r>
              <a:rPr lang="en-US" dirty="0" smtClean="0"/>
              <a:t>districts</a:t>
            </a:r>
            <a:endParaRPr lang="en-US" dirty="0"/>
          </a:p>
          <a:p>
            <a:endParaRPr lang="en-US" dirty="0"/>
          </a:p>
        </p:txBody>
      </p:sp>
    </p:spTree>
    <p:extLst>
      <p:ext uri="{BB962C8B-B14F-4D97-AF65-F5344CB8AC3E}">
        <p14:creationId xmlns="" xmlns:p14="http://schemas.microsoft.com/office/powerpoint/2010/main" val="1218754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2011 Transition</a:t>
            </a:r>
            <a:endParaRPr lang="en-US" dirty="0"/>
          </a:p>
        </p:txBody>
      </p:sp>
      <p:sp>
        <p:nvSpPr>
          <p:cNvPr id="3" name="Content Placeholder 2"/>
          <p:cNvSpPr>
            <a:spLocks noGrp="1"/>
          </p:cNvSpPr>
          <p:nvPr>
            <p:ph idx="1"/>
          </p:nvPr>
        </p:nvSpPr>
        <p:spPr/>
        <p:txBody>
          <a:bodyPr/>
          <a:lstStyle/>
          <a:p>
            <a:pPr lvl="0"/>
            <a:r>
              <a:rPr lang="en-US" dirty="0"/>
              <a:t>Core base components and infrastructure</a:t>
            </a:r>
          </a:p>
          <a:p>
            <a:pPr lvl="0"/>
            <a:r>
              <a:rPr lang="en-US" dirty="0"/>
              <a:t>Student Profile</a:t>
            </a:r>
          </a:p>
          <a:p>
            <a:pPr lvl="0"/>
            <a:r>
              <a:rPr lang="en-US" dirty="0"/>
              <a:t>Student Activities</a:t>
            </a:r>
          </a:p>
          <a:p>
            <a:pPr lvl="0"/>
            <a:r>
              <a:rPr lang="en-US" dirty="0"/>
              <a:t>Student Visits</a:t>
            </a:r>
          </a:p>
          <a:p>
            <a:pPr lvl="0"/>
            <a:r>
              <a:rPr lang="en-US" dirty="0"/>
              <a:t>Special Education</a:t>
            </a:r>
          </a:p>
          <a:p>
            <a:r>
              <a:rPr lang="en-US" dirty="0"/>
              <a:t>IEP </a:t>
            </a:r>
            <a:r>
              <a:rPr lang="en-US" dirty="0" smtClean="0"/>
              <a:t>Management</a:t>
            </a:r>
          </a:p>
          <a:p>
            <a:r>
              <a:rPr lang="en-US" dirty="0" smtClean="0"/>
              <a:t>Special Programs</a:t>
            </a:r>
            <a:endParaRPr lang="en-US" dirty="0"/>
          </a:p>
        </p:txBody>
      </p:sp>
    </p:spTree>
    <p:extLst>
      <p:ext uri="{BB962C8B-B14F-4D97-AF65-F5344CB8AC3E}">
        <p14:creationId xmlns="" xmlns:p14="http://schemas.microsoft.com/office/powerpoint/2010/main" val="3034060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2011 New Features</a:t>
            </a:r>
            <a:endParaRPr lang="en-US" dirty="0"/>
          </a:p>
        </p:txBody>
      </p:sp>
      <p:sp>
        <p:nvSpPr>
          <p:cNvPr id="3" name="Content Placeholder 2"/>
          <p:cNvSpPr>
            <a:spLocks noGrp="1"/>
          </p:cNvSpPr>
          <p:nvPr>
            <p:ph idx="1"/>
          </p:nvPr>
        </p:nvSpPr>
        <p:spPr/>
        <p:txBody>
          <a:bodyPr>
            <a:normAutofit/>
          </a:bodyPr>
          <a:lstStyle/>
          <a:p>
            <a:pPr lvl="0"/>
            <a:r>
              <a:rPr lang="en-US" dirty="0"/>
              <a:t>Duplicate Student Manager</a:t>
            </a:r>
          </a:p>
          <a:p>
            <a:pPr lvl="0"/>
            <a:r>
              <a:rPr lang="en-US" dirty="0"/>
              <a:t>Student Pulse</a:t>
            </a:r>
          </a:p>
          <a:p>
            <a:pPr lvl="0"/>
            <a:r>
              <a:rPr lang="en-US" dirty="0"/>
              <a:t>Online Food Service Applications</a:t>
            </a:r>
          </a:p>
          <a:p>
            <a:pPr lvl="0"/>
            <a:r>
              <a:rPr lang="en-US" dirty="0" smtClean="0"/>
              <a:t>Medicaid Transportation</a:t>
            </a:r>
            <a:endParaRPr lang="en-US" dirty="0"/>
          </a:p>
          <a:p>
            <a:pPr lvl="0"/>
            <a:r>
              <a:rPr lang="en-US" dirty="0"/>
              <a:t>Test Import</a:t>
            </a:r>
          </a:p>
          <a:p>
            <a:pPr lvl="0"/>
            <a:r>
              <a:rPr lang="en-US" dirty="0"/>
              <a:t>Master Schedule Manager</a:t>
            </a:r>
          </a:p>
          <a:p>
            <a:r>
              <a:rPr lang="en-US" dirty="0"/>
              <a:t>Process Manager</a:t>
            </a:r>
          </a:p>
        </p:txBody>
      </p:sp>
    </p:spTree>
    <p:extLst>
      <p:ext uri="{BB962C8B-B14F-4D97-AF65-F5344CB8AC3E}">
        <p14:creationId xmlns="" xmlns:p14="http://schemas.microsoft.com/office/powerpoint/2010/main" val="3468975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2012 Transition</a:t>
            </a:r>
            <a:endParaRPr lang="en-US" dirty="0"/>
          </a:p>
        </p:txBody>
      </p:sp>
      <p:sp>
        <p:nvSpPr>
          <p:cNvPr id="3" name="Content Placeholder 2"/>
          <p:cNvSpPr>
            <a:spLocks noGrp="1"/>
          </p:cNvSpPr>
          <p:nvPr>
            <p:ph idx="1"/>
          </p:nvPr>
        </p:nvSpPr>
        <p:spPr/>
        <p:txBody>
          <a:bodyPr>
            <a:normAutofit lnSpcReduction="10000"/>
          </a:bodyPr>
          <a:lstStyle/>
          <a:p>
            <a:pPr lvl="0"/>
            <a:r>
              <a:rPr lang="en-US" dirty="0"/>
              <a:t>Teacher Portal</a:t>
            </a:r>
          </a:p>
          <a:p>
            <a:pPr lvl="1"/>
            <a:r>
              <a:rPr lang="en-US" dirty="0"/>
              <a:t>Enhance, more powerful Seating Chart</a:t>
            </a:r>
          </a:p>
          <a:p>
            <a:pPr lvl="1"/>
            <a:r>
              <a:rPr lang="en-US" dirty="0"/>
              <a:t>New </a:t>
            </a:r>
            <a:r>
              <a:rPr lang="en-US" dirty="0" smtClean="0"/>
              <a:t>Grade Book</a:t>
            </a:r>
            <a:endParaRPr lang="en-US" dirty="0"/>
          </a:p>
          <a:p>
            <a:pPr lvl="0"/>
            <a:r>
              <a:rPr lang="en-US" dirty="0"/>
              <a:t>Attendance Management</a:t>
            </a:r>
          </a:p>
          <a:p>
            <a:pPr lvl="0"/>
            <a:r>
              <a:rPr lang="en-US" dirty="0"/>
              <a:t>Grade Management</a:t>
            </a:r>
          </a:p>
          <a:p>
            <a:pPr lvl="0"/>
            <a:r>
              <a:rPr lang="en-US" dirty="0"/>
              <a:t>Class Attendance</a:t>
            </a:r>
          </a:p>
          <a:p>
            <a:pPr lvl="0"/>
            <a:r>
              <a:rPr lang="en-US" dirty="0"/>
              <a:t>Class Behavior</a:t>
            </a:r>
          </a:p>
          <a:p>
            <a:pPr lvl="0"/>
            <a:r>
              <a:rPr lang="en-US" dirty="0"/>
              <a:t>Class Marks</a:t>
            </a:r>
          </a:p>
          <a:p>
            <a:pPr lvl="0"/>
            <a:r>
              <a:rPr lang="en-US" dirty="0"/>
              <a:t>Parent Portal</a:t>
            </a:r>
          </a:p>
          <a:p>
            <a:pPr lvl="0"/>
            <a:r>
              <a:rPr lang="en-US" dirty="0"/>
              <a:t>Localizable, customizable Report Card</a:t>
            </a:r>
          </a:p>
          <a:p>
            <a:endParaRPr lang="en-US" dirty="0"/>
          </a:p>
        </p:txBody>
      </p:sp>
    </p:spTree>
    <p:extLst>
      <p:ext uri="{BB962C8B-B14F-4D97-AF65-F5344CB8AC3E}">
        <p14:creationId xmlns="" xmlns:p14="http://schemas.microsoft.com/office/powerpoint/2010/main" val="3145381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additive="base">
                                        <p:cTn id="5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 calcmode="lin" valueType="num">
                                      <p:cBhvr additive="base">
                                        <p:cTn id="5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2012 New Features</a:t>
            </a:r>
            <a:endParaRPr lang="en-US" dirty="0"/>
          </a:p>
        </p:txBody>
      </p:sp>
      <p:sp>
        <p:nvSpPr>
          <p:cNvPr id="3" name="Content Placeholder 2"/>
          <p:cNvSpPr>
            <a:spLocks noGrp="1"/>
          </p:cNvSpPr>
          <p:nvPr>
            <p:ph idx="1"/>
          </p:nvPr>
        </p:nvSpPr>
        <p:spPr/>
        <p:txBody>
          <a:bodyPr/>
          <a:lstStyle/>
          <a:p>
            <a:pPr lvl="0"/>
            <a:r>
              <a:rPr lang="en-US" dirty="0"/>
              <a:t>District Pulse</a:t>
            </a:r>
          </a:p>
          <a:p>
            <a:pPr lvl="0"/>
            <a:r>
              <a:rPr lang="en-US" dirty="0"/>
              <a:t>Class News</a:t>
            </a:r>
          </a:p>
          <a:p>
            <a:pPr lvl="0"/>
            <a:r>
              <a:rPr lang="en-US" dirty="0"/>
              <a:t>Class Editor</a:t>
            </a:r>
          </a:p>
          <a:p>
            <a:pPr lvl="0"/>
            <a:r>
              <a:rPr lang="en-US" dirty="0"/>
              <a:t>Locker Management</a:t>
            </a:r>
          </a:p>
          <a:p>
            <a:pPr lvl="0"/>
            <a:r>
              <a:rPr lang="en-US" dirty="0"/>
              <a:t>Mass </a:t>
            </a:r>
            <a:r>
              <a:rPr lang="en-US" dirty="0" smtClean="0"/>
              <a:t>Email</a:t>
            </a:r>
            <a:endParaRPr lang="en-US" dirty="0"/>
          </a:p>
          <a:p>
            <a:endParaRPr lang="en-US" dirty="0"/>
          </a:p>
        </p:txBody>
      </p:sp>
    </p:spTree>
    <p:extLst>
      <p:ext uri="{BB962C8B-B14F-4D97-AF65-F5344CB8AC3E}">
        <p14:creationId xmlns="" xmlns:p14="http://schemas.microsoft.com/office/powerpoint/2010/main" val="3765130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4|0.8|0.9|0.9|0.8"/>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10956</TotalTime>
  <Words>2353</Words>
  <Application>Microsoft Office PowerPoint</Application>
  <PresentationFormat>On-screen Show (4:3)</PresentationFormat>
  <Paragraphs>308</Paragraphs>
  <Slides>24</Slides>
  <Notes>23</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MISTAR</vt:lpstr>
      <vt:lpstr>MISTAR Consortium</vt:lpstr>
      <vt:lpstr>Goals</vt:lpstr>
      <vt:lpstr>NO Major Transitions</vt:lpstr>
      <vt:lpstr>Methodology</vt:lpstr>
      <vt:lpstr>2011 Transition</vt:lpstr>
      <vt:lpstr>2011 New Features</vt:lpstr>
      <vt:lpstr>2012 Transition</vt:lpstr>
      <vt:lpstr>2012 New Features</vt:lpstr>
      <vt:lpstr>Summer 2013 Transition</vt:lpstr>
      <vt:lpstr>Summer 2013 New Features</vt:lpstr>
      <vt:lpstr>Winter 2013-14 Transition</vt:lpstr>
      <vt:lpstr>Winter 2013-14 New Features</vt:lpstr>
      <vt:lpstr>Winter 2013-14 Enhancements</vt:lpstr>
      <vt:lpstr>Winter 2013-14 Availability</vt:lpstr>
      <vt:lpstr>*DISCLAIMER</vt:lpstr>
      <vt:lpstr>Spring 2014 New Feature</vt:lpstr>
      <vt:lpstr>Summer 2014 Transition</vt:lpstr>
      <vt:lpstr>Summer 2014 New Features</vt:lpstr>
      <vt:lpstr>Winter 2014-15 Transition</vt:lpstr>
      <vt:lpstr>Winter 2014-15 New Features</vt:lpstr>
      <vt:lpstr>Summer 2015 Transition</vt:lpstr>
      <vt:lpstr>Summer 2015 New Features</vt:lpstr>
      <vt:lpstr>Questions</vt:lpstr>
    </vt:vector>
  </TitlesOfParts>
  <Company>Oakland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MISTAR</dc:title>
  <dc:creator>Joyce Sackleh</dc:creator>
  <cp:lastModifiedBy>RheaumK</cp:lastModifiedBy>
  <cp:revision>196</cp:revision>
  <dcterms:created xsi:type="dcterms:W3CDTF">2013-11-25T19:41:20Z</dcterms:created>
  <dcterms:modified xsi:type="dcterms:W3CDTF">2014-01-21T15:55:51Z</dcterms:modified>
</cp:coreProperties>
</file>